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75" r:id="rId4"/>
    <p:sldId id="290" r:id="rId5"/>
    <p:sldId id="258" r:id="rId6"/>
    <p:sldId id="313" r:id="rId7"/>
    <p:sldId id="259" r:id="rId8"/>
    <p:sldId id="310" r:id="rId9"/>
    <p:sldId id="309" r:id="rId10"/>
    <p:sldId id="291" r:id="rId11"/>
    <p:sldId id="280" r:id="rId12"/>
    <p:sldId id="271" r:id="rId13"/>
    <p:sldId id="312" r:id="rId14"/>
    <p:sldId id="304" r:id="rId15"/>
    <p:sldId id="276" r:id="rId16"/>
    <p:sldId id="277" r:id="rId17"/>
    <p:sldId id="268" r:id="rId18"/>
    <p:sldId id="286" r:id="rId19"/>
    <p:sldId id="278" r:id="rId20"/>
    <p:sldId id="311" r:id="rId21"/>
    <p:sldId id="265" r:id="rId22"/>
    <p:sldId id="283" r:id="rId23"/>
    <p:sldId id="263" r:id="rId24"/>
    <p:sldId id="272" r:id="rId25"/>
    <p:sldId id="301" r:id="rId26"/>
    <p:sldId id="302" r:id="rId27"/>
    <p:sldId id="303" r:id="rId28"/>
    <p:sldId id="274" r:id="rId29"/>
    <p:sldId id="266" r:id="rId30"/>
    <p:sldId id="267" r:id="rId31"/>
    <p:sldId id="289" r:id="rId32"/>
    <p:sldId id="305" r:id="rId33"/>
    <p:sldId id="288" r:id="rId34"/>
    <p:sldId id="261" r:id="rId35"/>
    <p:sldId id="284" r:id="rId36"/>
    <p:sldId id="273" r:id="rId37"/>
    <p:sldId id="292" r:id="rId38"/>
    <p:sldId id="308" r:id="rId39"/>
    <p:sldId id="287" r:id="rId40"/>
    <p:sldId id="285" r:id="rId41"/>
    <p:sldId id="299" r:id="rId42"/>
    <p:sldId id="294" r:id="rId43"/>
    <p:sldId id="297" r:id="rId44"/>
    <p:sldId id="298" r:id="rId45"/>
    <p:sldId id="307" r:id="rId46"/>
    <p:sldId id="306" r:id="rId4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082"/>
    <a:srgbClr val="747474"/>
    <a:srgbClr val="AEAE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47" autoAdjust="0"/>
    <p:restoredTop sz="93447" autoAdjust="0"/>
  </p:normalViewPr>
  <p:slideViewPr>
    <p:cSldViewPr snapToGrid="0">
      <p:cViewPr>
        <p:scale>
          <a:sx n="66" d="100"/>
          <a:sy n="66" d="100"/>
        </p:scale>
        <p:origin x="440" y="-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1AAB7A-BABF-4504-B373-0D0B383EEC5C}" type="datetimeFigureOut">
              <a:rPr lang="de-DE" smtClean="0"/>
              <a:t>22.03.2025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EF453-F9FA-4937-B9B7-B921229A2D3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6829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047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F7119-8C5F-480F-41A7-4AB24E620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DFE0F97-2AF5-8139-FA3A-DE1E87E172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BDC1136-8361-291B-E7F4-76B88A35BB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0D5348D-A314-B61F-D604-6E8E3E2556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738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u="sng" dirty="0">
                <a:latin typeface="Palatino Linotype" panose="02040502050505030304" pitchFamily="18" charset="0"/>
              </a:rPr>
              <a:t>Durchzuführende Experimente:</a:t>
            </a: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Messung der IMU-Fehler: </a:t>
            </a: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1s Stillstand, um Offset zu bestimmen</a:t>
            </a: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2s Stillstand, um Rauschen zu bestimmen</a:t>
            </a: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Vergleich der Fahrgenauigkeit für verschiedene Fahrstrategien:</a:t>
            </a: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Quadratfahren mit scharfen Ecken (Kurvenradius = 0 mm).</a:t>
            </a: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Quadratfahren mit abgerundeten Ecken (Kurvenradius = 100 mm).</a:t>
            </a: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Vergleich der Streckengenauigkeit von PID und motorbasierter Fahrweise: </a:t>
            </a: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Fahren einer Geraden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8945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A3A5A-4DF0-A293-9D1F-12F3729B6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6DF9992-EF18-4883-1549-2ED5863FAB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F1C6599-5272-0383-1147-CB6C50C06D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8FE678-1432-E808-79C1-40FCD9C538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2571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DE803-A698-322E-6555-46DA7DD2E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DB278CD-6E79-3A21-C2DC-019135F9D6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D30BBAF-261D-1CFA-D6AB-0B01314AB1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Naiver Ansatz um IMU-Daten zur Steuerung zu verwenden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Akzelerometer</a:t>
            </a:r>
            <a:r>
              <a:rPr lang="de-DE" dirty="0"/>
              <a:t>: gemessen wird die lineare Beschleunigung a(t) für alle Achsen</a:t>
            </a:r>
          </a:p>
          <a:p>
            <a:pPr marL="171450" indent="-171450">
              <a:buFontTx/>
              <a:buChar char="-"/>
            </a:pPr>
            <a:r>
              <a:rPr lang="de-DE" dirty="0"/>
              <a:t>Gyroskop: gemessen wird die Winkelgeschwindigkeit in °/s</a:t>
            </a:r>
          </a:p>
          <a:p>
            <a:pPr marL="171450" indent="-171450">
              <a:buFontTx/>
              <a:buChar char="-"/>
            </a:pPr>
            <a:r>
              <a:rPr lang="de-DE" dirty="0"/>
              <a:t>Problem: keine Korrektur während der Fahrt möglich, Fahrfehler akkumulieren sich über die Zeit</a:t>
            </a:r>
          </a:p>
          <a:p>
            <a:pPr marL="171450" indent="-171450">
              <a:buFontTx/>
              <a:buChar char="-"/>
            </a:pPr>
            <a:r>
              <a:rPr lang="de-DE" b="1" dirty="0"/>
              <a:t>Anfangsvermutung: vor allem die Kurven verursachen den Hauptfehler in der Gesamtgenauigkeit, numerische Integration deshalb nicht auf Strecken getestet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9AEFB81-BBFC-86C4-1B33-3A8DDC91E0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00938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dirty="0">
                <a:latin typeface="Palatino Linotype" panose="02040502050505030304" pitchFamily="18" charset="0"/>
              </a:rPr>
              <a:t>Anwendung: Mobile Roboter, tragbare Geräte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dirty="0">
                <a:latin typeface="Palatino Linotype" panose="02040502050505030304" pitchFamily="18" charset="0"/>
              </a:rPr>
              <a:t>Schnell, genau und effizient für ressourcenbeschränkte Systeme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sz="1200" dirty="0">
              <a:latin typeface="Palatino Linotype" panose="02040502050505030304" pitchFamily="18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36486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b="0" dirty="0"/>
              <a:t>Erwartung: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Präzisere Kurven durch den Filter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Möglicherweise längere Fahrzeit durch Berechnungsaufwand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Ergänzung durch PID-Regler für gerade Strecken.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7110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Funktionsweise:</a:t>
            </a:r>
          </a:p>
          <a:p>
            <a:pPr marL="171450" indent="-171450">
              <a:buFontTx/>
              <a:buChar char="-"/>
            </a:pPr>
            <a:r>
              <a:rPr lang="de-DE" dirty="0"/>
              <a:t>PID ist Regelalgorithmus aus dem Bereich der Regelungstechnik</a:t>
            </a:r>
          </a:p>
          <a:p>
            <a:pPr marL="171450" indent="-171450">
              <a:buFontTx/>
              <a:buChar char="-"/>
            </a:pPr>
            <a:r>
              <a:rPr lang="de-DE" dirty="0"/>
              <a:t>Sollwert w(t) </a:t>
            </a:r>
            <a:r>
              <a:rPr lang="de-DE" dirty="0">
                <a:sym typeface="Wingdings" panose="05000000000000000000" pitchFamily="2" charset="2"/>
              </a:rPr>
              <a:t> Ziel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Istwert x(t)  aktueller Wert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Regelabweichung e(t)</a:t>
            </a:r>
            <a:endParaRPr lang="de-DE" dirty="0"/>
          </a:p>
          <a:p>
            <a:pPr marL="0" indent="0">
              <a:buFontTx/>
              <a:buNone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P: erzeugt Stellgröße proportional zur Regelabweichung</a:t>
            </a:r>
          </a:p>
          <a:p>
            <a:pPr marL="0" indent="0">
              <a:buFontTx/>
              <a:buNone/>
            </a:pPr>
            <a:r>
              <a:rPr lang="de-DE" dirty="0">
                <a:sym typeface="Wingdings" panose="05000000000000000000" pitchFamily="2" charset="2"/>
              </a:rPr>
              <a:t>    </a:t>
            </a:r>
            <a:r>
              <a:rPr lang="de-DE" dirty="0"/>
              <a:t> je größer Kurs-Abweichung, desto größer Korrektur</a:t>
            </a:r>
          </a:p>
          <a:p>
            <a:pPr marL="171450" indent="-171450">
              <a:buFontTx/>
              <a:buChar char="-"/>
            </a:pPr>
            <a:r>
              <a:rPr lang="de-DE" dirty="0"/>
              <a:t>I: akkumuliert Abweichung über die Zeit,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     </a:t>
            </a:r>
            <a:r>
              <a:rPr lang="de-DE" dirty="0"/>
              <a:t>gleicht langfristige Abweichungen wie Offset aus</a:t>
            </a:r>
          </a:p>
          <a:p>
            <a:pPr marL="171450" indent="-171450">
              <a:buFontTx/>
              <a:buChar char="-"/>
            </a:pPr>
            <a:r>
              <a:rPr lang="de-DE" dirty="0"/>
              <a:t>D: beachtet die Änderungsrate der Abweichung</a:t>
            </a:r>
          </a:p>
          <a:p>
            <a:pPr marL="0" indent="0">
              <a:buFontTx/>
              <a:buNone/>
            </a:pPr>
            <a:r>
              <a:rPr lang="de-DE" dirty="0">
                <a:sym typeface="Wingdings" panose="05000000000000000000" pitchFamily="2" charset="2"/>
              </a:rPr>
              <a:t>     dämpft plötzliche Schwankungen</a:t>
            </a:r>
          </a:p>
          <a:p>
            <a:pPr marL="0" indent="0">
              <a:buFontTx/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de-DE" dirty="0">
                <a:sym typeface="Wingdings" panose="05000000000000000000" pitchFamily="2" charset="2"/>
              </a:rPr>
              <a:t>- Faktoren </a:t>
            </a:r>
            <a:r>
              <a:rPr lang="de-DE" dirty="0" err="1">
                <a:sym typeface="Wingdings" panose="05000000000000000000" pitchFamily="2" charset="2"/>
              </a:rPr>
              <a:t>kP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kI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kD</a:t>
            </a:r>
            <a:r>
              <a:rPr lang="de-DE" dirty="0">
                <a:sym typeface="Wingdings" panose="05000000000000000000" pitchFamily="2" charset="2"/>
              </a:rPr>
              <a:t> müssen manuell so angepasst werden, dass sich möglichst schnell an den Zielwinkel (90 Grad) angepasst wird, aber auch nicht Überschwingen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43793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A7326-44AA-45BB-2C79-BDD36F9BA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2F15E43-5ACD-1CA4-B961-DCC79AB179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2F86628-340D-73A1-6729-9359F8F64F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Funktionsweise:</a:t>
            </a:r>
          </a:p>
          <a:p>
            <a:pPr marL="171450" indent="-171450">
              <a:buFontTx/>
              <a:buChar char="-"/>
            </a:pPr>
            <a:r>
              <a:rPr lang="de-DE" dirty="0"/>
              <a:t>PID ist Regelalgorithmus aus dem Bereich der Regelungstechnik</a:t>
            </a:r>
          </a:p>
          <a:p>
            <a:pPr marL="171450" indent="-171450">
              <a:buFontTx/>
              <a:buChar char="-"/>
            </a:pPr>
            <a:r>
              <a:rPr lang="de-DE" dirty="0"/>
              <a:t>Sollwert w(t) </a:t>
            </a:r>
            <a:r>
              <a:rPr lang="de-DE" dirty="0">
                <a:sym typeface="Wingdings" panose="05000000000000000000" pitchFamily="2" charset="2"/>
              </a:rPr>
              <a:t> Ziel (90 Grad)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Istwert x(t)  aktueller Wert (75 Grad)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Regelabweichung e(t) (15 Grad)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PID-Regler errechnet Stellgröße u(t) (Geschwindigkeit der Räder)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Schrittweise wiederholt</a:t>
            </a:r>
            <a:endParaRPr lang="de-DE" dirty="0"/>
          </a:p>
          <a:p>
            <a:pPr marL="0" indent="0">
              <a:buFontTx/>
              <a:buNone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P: erzeugt Stellgröße proportional zur Regelabweichung</a:t>
            </a:r>
          </a:p>
          <a:p>
            <a:pPr marL="0" indent="0">
              <a:buFontTx/>
              <a:buNone/>
            </a:pPr>
            <a:r>
              <a:rPr lang="de-DE" dirty="0">
                <a:sym typeface="Wingdings" panose="05000000000000000000" pitchFamily="2" charset="2"/>
              </a:rPr>
              <a:t>    </a:t>
            </a:r>
            <a:r>
              <a:rPr lang="de-DE" dirty="0"/>
              <a:t> je größer Kurs-Abweichung, desto größer Korrektur</a:t>
            </a:r>
          </a:p>
          <a:p>
            <a:pPr marL="171450" indent="-171450">
              <a:buFontTx/>
              <a:buChar char="-"/>
            </a:pPr>
            <a:r>
              <a:rPr lang="de-DE" dirty="0"/>
              <a:t>I: akkumuliert Abweichung über die Zeit,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     </a:t>
            </a:r>
            <a:r>
              <a:rPr lang="de-DE" dirty="0"/>
              <a:t>gleicht langfristige Abweichungen wie Offset aus</a:t>
            </a:r>
          </a:p>
          <a:p>
            <a:pPr marL="171450" indent="-171450">
              <a:buFontTx/>
              <a:buChar char="-"/>
            </a:pPr>
            <a:r>
              <a:rPr lang="de-DE" dirty="0"/>
              <a:t>D: beachtet die Änderungsrate der Abweichung</a:t>
            </a:r>
          </a:p>
          <a:p>
            <a:pPr marL="0" indent="0">
              <a:buFontTx/>
              <a:buNone/>
            </a:pPr>
            <a:r>
              <a:rPr lang="de-DE" dirty="0">
                <a:sym typeface="Wingdings" panose="05000000000000000000" pitchFamily="2" charset="2"/>
              </a:rPr>
              <a:t>     dämpft plötzliche Schwankungen</a:t>
            </a:r>
          </a:p>
          <a:p>
            <a:pPr marL="0" indent="0">
              <a:buFontTx/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de-DE" dirty="0">
                <a:sym typeface="Wingdings" panose="05000000000000000000" pitchFamily="2" charset="2"/>
              </a:rPr>
              <a:t>- Faktoren </a:t>
            </a:r>
            <a:r>
              <a:rPr lang="de-DE" dirty="0" err="1">
                <a:sym typeface="Wingdings" panose="05000000000000000000" pitchFamily="2" charset="2"/>
              </a:rPr>
              <a:t>kP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kI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kD</a:t>
            </a:r>
            <a:r>
              <a:rPr lang="de-DE" dirty="0">
                <a:sym typeface="Wingdings" panose="05000000000000000000" pitchFamily="2" charset="2"/>
              </a:rPr>
              <a:t> müssen manuell so angepasst werden, dass sich möglichst schnell an den Zielwinkel (90 Grad) angepasst wird, aber auch nicht Überschwingen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2E4F4A-759E-283E-1CB0-D17E5DBA02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91601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dynamische Anpassung des PID-Reglers über die gesamte Fahrspur des Quadrats</a:t>
            </a:r>
          </a:p>
          <a:p>
            <a:pPr marL="171450" indent="-171450">
              <a:buFontTx/>
              <a:buChar char="-"/>
            </a:pPr>
            <a:r>
              <a:rPr lang="de-DE" dirty="0"/>
              <a:t>somit gibt es die Unterscheidung von zwischen „Kurve“ und „Strecke“ im zugehörigen Code quasi nicht mehr</a:t>
            </a:r>
          </a:p>
          <a:p>
            <a:pPr marL="171450" indent="-171450">
              <a:buFontTx/>
              <a:buChar char="-"/>
            </a:pPr>
            <a:r>
              <a:rPr lang="de-DE" dirty="0"/>
              <a:t>jetzt ist Zielwinkel nicht nur 90 oder 0, sondern bewegt sich im gesamten </a:t>
            </a:r>
            <a:r>
              <a:rPr lang="de-DE" dirty="0" err="1"/>
              <a:t>Interval</a:t>
            </a:r>
            <a:r>
              <a:rPr lang="de-DE" dirty="0"/>
              <a:t> [–</a:t>
            </a:r>
            <a:r>
              <a:rPr lang="de-DE" dirty="0" err="1"/>
              <a:t>pi</a:t>
            </a:r>
            <a:r>
              <a:rPr lang="de-DE" dirty="0"/>
              <a:t>, </a:t>
            </a:r>
            <a:r>
              <a:rPr lang="de-DE" dirty="0" err="1"/>
              <a:t>pi</a:t>
            </a:r>
            <a:r>
              <a:rPr lang="de-DE" dirty="0"/>
              <a:t>]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normalerweise wurde die Orientierung vor jeder Kurve zurückgesetzt auf 0 und dann wurden immer 90 Grad gefahren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zurücksetzen der Orientierung verhindert Auswirkungen von Drift über die Zeit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PID driftet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47216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BF61A-D327-698C-F14E-D6504C8E8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3CCEDC5-4D6A-4F41-AE42-D8797BA168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E804750-F3E0-1808-0FB6-828D8258E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Ergebnisse: </a:t>
            </a:r>
          </a:p>
          <a:p>
            <a:r>
              <a:rPr lang="de-DE" dirty="0"/>
              <a:t>Orientierung an Forschungsfragen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2CE284C-D495-4A4C-670E-121D5CF804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286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Symbol" panose="05050102010706020507" pitchFamily="18" charset="2"/>
              <a:buChar char="-"/>
            </a:pPr>
            <a:r>
              <a:rPr lang="de-DE" dirty="0">
                <a:latin typeface="Palatino Linotype" panose="02040502050505030304" pitchFamily="18" charset="0"/>
              </a:rPr>
              <a:t>wir haben ja eben bereits gehört, dass hier in der Abteilung der Kleinstroboter </a:t>
            </a:r>
            <a:r>
              <a:rPr lang="de-DE" dirty="0" err="1">
                <a:latin typeface="Palatino Linotype" panose="02040502050505030304" pitchFamily="18" charset="0"/>
              </a:rPr>
              <a:t>Murmecha</a:t>
            </a:r>
            <a:r>
              <a:rPr lang="de-DE" dirty="0">
                <a:latin typeface="Palatino Linotype" panose="02040502050505030304" pitchFamily="18" charset="0"/>
              </a:rPr>
              <a:t> entwickelt wurde, um Experimente zur Schwarmintelligenz durchgeführt, z.B. Lichtspuren verfolgt werden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 dirty="0">
                <a:latin typeface="Palatino Linotype" panose="02040502050505030304" pitchFamily="18" charset="0"/>
              </a:rPr>
              <a:t>innerhalb von meiner Arbeit ist die Spurverfolgung nicht so relevant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 dirty="0">
                <a:latin typeface="Palatino Linotype" panose="02040502050505030304" pitchFamily="18" charset="0"/>
              </a:rPr>
              <a:t>es soll sich mit der Verbesserung der Steuerungsgenauigkeit befasst werden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 dirty="0">
                <a:latin typeface="Palatino Linotype" panose="02040502050505030304" pitchFamily="18" charset="0"/>
              </a:rPr>
              <a:t>Roboter tut genau das, was wir vorgeben 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dirty="0">
                <a:latin typeface="Palatino Linotype" panose="02040502050505030304" pitchFamily="18" charset="0"/>
                <a:sym typeface="Wingdings" panose="05000000000000000000" pitchFamily="2" charset="2"/>
              </a:rPr>
              <a:t> </a:t>
            </a:r>
            <a:r>
              <a:rPr lang="de-DE" dirty="0">
                <a:latin typeface="Palatino Linotype" panose="02040502050505030304" pitchFamily="18" charset="0"/>
              </a:rPr>
              <a:t>Steuerungsfehler sollen minimiert werden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endParaRPr lang="de-DE" dirty="0">
              <a:latin typeface="Palatino Linotype" panose="02040502050505030304" pitchFamily="18" charset="0"/>
            </a:endParaRPr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 dirty="0">
                <a:latin typeface="Palatino Linotype" panose="02040502050505030304" pitchFamily="18" charset="0"/>
              </a:rPr>
              <a:t>aktuell: rein mechanische Steuerung, Vorgaben: Fahrgeschwindigkeit und Distanz, errechnet benötigte Zeit, hält dann an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 dirty="0">
                <a:latin typeface="Palatino Linotype" panose="02040502050505030304" pitchFamily="18" charset="0"/>
              </a:rPr>
              <a:t>ungenaues Fahrverhalten z.B. durch Rutschen der Räder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 dirty="0">
                <a:latin typeface="Palatino Linotype" panose="02040502050505030304" pitchFamily="18" charset="0"/>
              </a:rPr>
              <a:t>KLICK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 dirty="0">
                <a:latin typeface="Palatino Linotype" panose="02040502050505030304" pitchFamily="18" charset="0"/>
              </a:rPr>
              <a:t>wie das aussehen kann, wird in dieser Abbildung deutlich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 dirty="0">
                <a:latin typeface="Palatino Linotype" panose="02040502050505030304" pitchFamily="18" charset="0"/>
              </a:rPr>
              <a:t>Aufgabe: Roboter soll mehrere Quadrate mit abgerundeten Ecken fahren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 dirty="0">
                <a:latin typeface="Palatino Linotype" panose="02040502050505030304" pitchFamily="18" charset="0"/>
              </a:rPr>
              <a:t>Fahrspur zeigt Ungenauigkeiten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endParaRPr lang="de-DE" dirty="0">
              <a:latin typeface="Palatino Linotype" panose="02040502050505030304" pitchFamily="18" charset="0"/>
            </a:endParaRPr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 dirty="0">
                <a:latin typeface="Palatino Linotype" panose="02040502050505030304" pitchFamily="18" charset="0"/>
              </a:rPr>
              <a:t>verfolgter Lösungsansatz: Nutzung des Gleichgewichtssinns, der bereits eingebaut ist, zur Steuerung statt motorbasierter Fahrweise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9007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bitte auf Kurven achten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35505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0BE69-8FCB-3DF2-B4C5-1F5AB4952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7A081BD-FDFA-10BA-EDE0-76DF984944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854EEC9-6CD1-20F2-B0B8-8417EE34C8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22F5005-D09D-8E65-1818-3C822B78D6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44899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09619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CA9C5-43FC-AE58-EB10-B3276B4AC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2AAC0F5-040A-F73C-E2FC-DA65FDEF74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3182D24-5B19-E357-7D0A-F39AE978F6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39BD41-060D-8717-1A8E-7A5CD67C98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8065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interessant, dass Quadrat mit scharfen Ecken die höchste Präzision in den Kurven zu liefern scheint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79641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94174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D1365-8B61-0A2A-5AD0-DFFA386E2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F83C949-8DF5-529E-464B-5300515139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4C8147D-0591-8787-983B-A39AA75BF7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691CA9-2E6C-69EE-1C54-F0006AC395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6153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872AA-69EC-CB8C-7408-7DFE60FE5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2ABD6A5-9E9B-2466-560E-32CD5A71EB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9C7109E-37C0-9E06-8AF8-4B3EC61500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AA2A2F-E2EF-CA03-7D11-CC6A94FA98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33759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38E40-9883-45AF-44B4-41367919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97CF104-C3A4-C068-CD10-34AD03C686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8D373F8-5596-48DD-0ABC-BD98265983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F1: Inwieweit kann die Nutzung IMU-basierter Verfahren die Genauigkeit der Fahrsteuerung von Low-</a:t>
            </a:r>
            <a:r>
              <a:rPr lang="de-DE" dirty="0" err="1">
                <a:latin typeface="Palatino Linotype" panose="02040502050505030304" pitchFamily="18" charset="0"/>
              </a:rPr>
              <a:t>Cost</a:t>
            </a:r>
            <a:r>
              <a:rPr lang="de-DE" dirty="0">
                <a:latin typeface="Palatino Linotype" panose="02040502050505030304" pitchFamily="18" charset="0"/>
              </a:rPr>
              <a:t>-Robotern im Vergleich zur bisherigen motorbasierten Methode verbessern?</a:t>
            </a: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F2: Fehler innerhalb der IMU</a:t>
            </a: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	a) Wie wirkt sich Drift und Rauschen auf die IMU-basierte Steuerung aus?</a:t>
            </a: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	b) Wie können diese Messfehler durch Kalibrierung und Filtermethoden minimiert 	werden?</a:t>
            </a: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F3: Kann der </a:t>
            </a:r>
            <a:r>
              <a:rPr lang="de-DE" dirty="0" err="1">
                <a:latin typeface="Palatino Linotype" panose="02040502050505030304" pitchFamily="18" charset="0"/>
              </a:rPr>
              <a:t>Madgwick</a:t>
            </a:r>
            <a:r>
              <a:rPr lang="de-DE" dirty="0">
                <a:latin typeface="Palatino Linotype" panose="02040502050505030304" pitchFamily="18" charset="0"/>
              </a:rPr>
              <a:t>-Algorithmus in Echtzeit präzise Kurskorrekturen durchführen und dabei eine höhere Steuerungsgenauigkeit als die reine Integration der IMU-Daten erreichen, ohne die Bewegungen des Roboters signifikant zu verlangsamen?</a:t>
            </a: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F4: PID?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465418-3CDC-6118-9D97-A1668D7F11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24191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24A54-F89A-83A4-7684-F7B230189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1BD753B-7F2D-769A-D3C6-79B5410BB7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0699840-094E-0F7C-1F7D-8A8F3914F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FFT gemacht, um auszuschließen, dass es mehr als White Noise ist</a:t>
            </a:r>
          </a:p>
          <a:p>
            <a:pPr marL="171450" indent="-171450">
              <a:buFontTx/>
              <a:buChar char="-"/>
            </a:pPr>
            <a:r>
              <a:rPr lang="de-DE" dirty="0"/>
              <a:t>kleinere „Peaks“ auf der z-Achse des Gyroskops links, aber können ignoriert werden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F24741-C6A1-239C-CABB-78F9ED93A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6536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>
                <a:latin typeface="Palatino Linotype" panose="02040502050505030304" pitchFamily="18" charset="0"/>
              </a:rPr>
              <a:t>Bauteil, dass ich als Gleichgewichtssinn bezeichnet habe, heißt IMU</a:t>
            </a:r>
          </a:p>
          <a:p>
            <a:pPr marL="171450" indent="-171450">
              <a:buFontTx/>
              <a:buChar char="-"/>
            </a:pPr>
            <a:r>
              <a:rPr lang="de-DE" dirty="0">
                <a:latin typeface="Palatino Linotype" panose="02040502050505030304" pitchFamily="18" charset="0"/>
              </a:rPr>
              <a:t>besteht aus Gyroskop und </a:t>
            </a:r>
            <a:r>
              <a:rPr lang="de-DE" dirty="0" err="1">
                <a:latin typeface="Palatino Linotype" panose="02040502050505030304" pitchFamily="18" charset="0"/>
              </a:rPr>
              <a:t>Akzelerometer</a:t>
            </a:r>
            <a:endParaRPr lang="de-DE" dirty="0">
              <a:latin typeface="Palatino Linotype" panose="02040502050505030304" pitchFamily="18" charset="0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latin typeface="Palatino Linotype" panose="02040502050505030304" pitchFamily="18" charset="0"/>
              </a:rPr>
              <a:t>Daten dieser beiden Sensoren geben dem Roboter Kenntnis über seine Lage im Raum</a:t>
            </a:r>
          </a:p>
          <a:p>
            <a:pPr marL="171450" indent="-171450">
              <a:buFontTx/>
              <a:buChar char="-"/>
            </a:pPr>
            <a:r>
              <a:rPr lang="de-DE" dirty="0">
                <a:latin typeface="Palatino Linotype" panose="02040502050505030304" pitchFamily="18" charset="0"/>
              </a:rPr>
              <a:t>machen Kurskorrekturen möglich</a:t>
            </a:r>
          </a:p>
          <a:p>
            <a:pPr marL="171450" indent="-171450">
              <a:buFontTx/>
              <a:buChar char="-"/>
            </a:pPr>
            <a:endParaRPr lang="de-DE" dirty="0">
              <a:latin typeface="Palatino Linotype" panose="02040502050505030304" pitchFamily="18" charset="0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latin typeface="Palatino Linotype" panose="02040502050505030304" pitchFamily="18" charset="0"/>
              </a:rPr>
              <a:t>es werden zu diesem Zweck mehrere Steuerungsmodelle implementiert und experimentell untersucht, die IMU-Daten verwenden</a:t>
            </a:r>
          </a:p>
          <a:p>
            <a:endParaRPr lang="de-DE" dirty="0">
              <a:latin typeface="Palatino Linotype" panose="02040502050505030304" pitchFamily="18" charset="0"/>
            </a:endParaRPr>
          </a:p>
          <a:p>
            <a:endParaRPr lang="de-DE" dirty="0">
              <a:latin typeface="Palatino Linotype" panose="02040502050505030304" pitchFamily="18" charset="0"/>
            </a:endParaRPr>
          </a:p>
          <a:p>
            <a:endParaRPr lang="de-DE" dirty="0">
              <a:latin typeface="Palatino Linotype" panose="02040502050505030304" pitchFamily="18" charset="0"/>
            </a:endParaRPr>
          </a:p>
          <a:p>
            <a:endParaRPr lang="de-DE" dirty="0">
              <a:latin typeface="Palatino Linotype" panose="02040502050505030304" pitchFamily="18" charset="0"/>
            </a:endParaRPr>
          </a:p>
          <a:p>
            <a:r>
              <a:rPr lang="de-DE" dirty="0">
                <a:latin typeface="Palatino Linotype" panose="02040502050505030304" pitchFamily="18" charset="0"/>
              </a:rPr>
              <a:t>IMU-basierte Steuerungsmodelle: </a:t>
            </a: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Numerische Integration der IMU-Daten</a:t>
            </a: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Einsatz des </a:t>
            </a:r>
            <a:r>
              <a:rPr lang="de-DE" dirty="0" err="1">
                <a:latin typeface="Palatino Linotype" panose="02040502050505030304" pitchFamily="18" charset="0"/>
              </a:rPr>
              <a:t>Madgwick</a:t>
            </a:r>
            <a:r>
              <a:rPr lang="de-DE" dirty="0">
                <a:latin typeface="Palatino Linotype" panose="02040502050505030304" pitchFamily="18" charset="0"/>
              </a:rPr>
              <a:t>-Filters</a:t>
            </a: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Einsatz eines PID-Reglers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72146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BF97D-A4F6-F7A5-51DD-27F9B8CF5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CFC822F-A83E-F017-093C-5F81586B0D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1437DD2-A691-4A43-6E45-CF5E5C71FC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FFT gemacht, um auszuschließen, dass es mehr als White Noise ist</a:t>
            </a:r>
          </a:p>
          <a:p>
            <a:pPr marL="171450" indent="-171450">
              <a:buFontTx/>
              <a:buChar char="-"/>
            </a:pPr>
            <a:r>
              <a:rPr lang="de-DE" dirty="0"/>
              <a:t>kleinere „Peaks“ auf der z-Achse des Gyroskops links, aber können ignoriert werden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9FC290-65E7-971C-FE57-E776466841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6989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Infos aus </a:t>
            </a:r>
            <a:r>
              <a:rPr lang="de-DE" dirty="0" err="1"/>
              <a:t>Chatgpt</a:t>
            </a:r>
            <a:r>
              <a:rPr lang="de-DE" dirty="0"/>
              <a:t> einfügen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58461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A1D4B-9F0B-E27F-55C8-B4BD13BA7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9428D7D-D957-3E05-4EEC-EFBE0D5DDA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B24416F-C394-5B62-53C3-1BF277C6D4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Funktionsweise:</a:t>
            </a:r>
          </a:p>
          <a:p>
            <a:pPr marL="171450" indent="-171450">
              <a:buFontTx/>
              <a:buChar char="-"/>
            </a:pPr>
            <a:r>
              <a:rPr lang="de-DE" dirty="0"/>
              <a:t>PID ist Regelalgorithmus aus dem Bereich der Regelungstechnik</a:t>
            </a:r>
          </a:p>
          <a:p>
            <a:pPr marL="171450" indent="-171450">
              <a:buFontTx/>
              <a:buChar char="-"/>
            </a:pPr>
            <a:r>
              <a:rPr lang="de-DE" dirty="0"/>
              <a:t>Sollwert w(t) </a:t>
            </a:r>
            <a:r>
              <a:rPr lang="de-DE" dirty="0">
                <a:sym typeface="Wingdings" panose="05000000000000000000" pitchFamily="2" charset="2"/>
              </a:rPr>
              <a:t> Ziel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Istwert x(t)  aktueller Wert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Regelabweichung e(t)</a:t>
            </a:r>
            <a:endParaRPr lang="de-DE" dirty="0"/>
          </a:p>
          <a:p>
            <a:pPr marL="0" indent="0">
              <a:buFontTx/>
              <a:buNone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P: erzeugt Stellgröße proportional zur Regelabweichung</a:t>
            </a:r>
          </a:p>
          <a:p>
            <a:pPr marL="0" indent="0">
              <a:buFontTx/>
              <a:buNone/>
            </a:pPr>
            <a:r>
              <a:rPr lang="de-DE" dirty="0">
                <a:sym typeface="Wingdings" panose="05000000000000000000" pitchFamily="2" charset="2"/>
              </a:rPr>
              <a:t>    </a:t>
            </a:r>
            <a:r>
              <a:rPr lang="de-DE" dirty="0"/>
              <a:t> je größer Kurs-Abweichung, desto größer Korrektur</a:t>
            </a:r>
          </a:p>
          <a:p>
            <a:pPr marL="171450" indent="-171450">
              <a:buFontTx/>
              <a:buChar char="-"/>
            </a:pPr>
            <a:r>
              <a:rPr lang="de-DE" dirty="0"/>
              <a:t>I: akkumuliert Abweichung über die Zeit,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     </a:t>
            </a:r>
            <a:r>
              <a:rPr lang="de-DE" dirty="0"/>
              <a:t>gleicht langfristige Abweichungen wie Offset aus</a:t>
            </a:r>
          </a:p>
          <a:p>
            <a:pPr marL="171450" indent="-171450">
              <a:buFontTx/>
              <a:buChar char="-"/>
            </a:pPr>
            <a:r>
              <a:rPr lang="de-DE" dirty="0"/>
              <a:t>D: beachtet die Änderungsrate der Abweichung</a:t>
            </a:r>
          </a:p>
          <a:p>
            <a:pPr marL="0" indent="0">
              <a:buFontTx/>
              <a:buNone/>
            </a:pPr>
            <a:r>
              <a:rPr lang="de-DE" dirty="0">
                <a:sym typeface="Wingdings" panose="05000000000000000000" pitchFamily="2" charset="2"/>
              </a:rPr>
              <a:t>     dämpft plötzliche Schwankungen</a:t>
            </a:r>
          </a:p>
          <a:p>
            <a:pPr marL="0" indent="0">
              <a:buFontTx/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de-DE" dirty="0">
                <a:sym typeface="Wingdings" panose="05000000000000000000" pitchFamily="2" charset="2"/>
              </a:rPr>
              <a:t>- Faktoren </a:t>
            </a:r>
            <a:r>
              <a:rPr lang="de-DE" dirty="0" err="1">
                <a:sym typeface="Wingdings" panose="05000000000000000000" pitchFamily="2" charset="2"/>
              </a:rPr>
              <a:t>kP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kI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kD</a:t>
            </a:r>
            <a:r>
              <a:rPr lang="de-DE" dirty="0">
                <a:sym typeface="Wingdings" panose="05000000000000000000" pitchFamily="2" charset="2"/>
              </a:rPr>
              <a:t> müssen manuell so angepasst werden, dass sich möglichst schnell an den Zielwinkel (90 Grad) angepasst wird, aber auch nicht Überschwingen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F793656-037C-7590-79CC-38C98B62E4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08365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E6997-D206-FB6A-2A7D-15680F338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A9EE29C-0DB7-E379-1E9E-D0BE155389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DE0EA7B-2038-46F3-C048-6FE9DA8BF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bitte auf Kurven achten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02FD5C-3B2A-156F-B2F7-6057F3A688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86901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1E4C7-8989-B079-D761-2F420F7EE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9EB4DF1-D087-F08D-1FB2-C052CB8971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85AEB4C-A0DA-BBD0-3CC7-ECCCA58DF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8283B6B-6C62-3620-7310-A16E2E44A3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26681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B1CD5-2D3A-30AF-6778-8DF03A01E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71575DC-A255-685A-0505-BD03BDBF5E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D790F63-413F-BE3F-32AB-C1CB560FA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BE2ABF9-50A9-CB89-B162-64F43B4B94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3169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2217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F1: untersucht, ob sich Fahrgenauigkeit im Allgemeinen durch IMU-Daten verbessert hat</a:t>
            </a:r>
          </a:p>
          <a:p>
            <a:r>
              <a:rPr lang="de-DE" dirty="0"/>
              <a:t>F2: mögliche Messfehler werden betrachtet</a:t>
            </a:r>
          </a:p>
          <a:p>
            <a:r>
              <a:rPr lang="de-DE" dirty="0"/>
              <a:t>F3: es werden unterschiedliche Steuerungsmodelle verglichen: </a:t>
            </a:r>
          </a:p>
          <a:p>
            <a:r>
              <a:rPr lang="de-DE" dirty="0" err="1"/>
              <a:t>Madgwick</a:t>
            </a:r>
            <a:r>
              <a:rPr lang="de-DE" dirty="0"/>
              <a:t>-Filter (Algorithmus für Kurskorrekturen während der Fahrt) und numerische Integration als Basisansatz</a:t>
            </a:r>
          </a:p>
          <a:p>
            <a:r>
              <a:rPr lang="de-DE" dirty="0"/>
              <a:t>F4: kann ein sog. PID-Regler uns bei der Verbesserung der Fahrgenauigkeit helfen?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1297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aktuelle Fahrweise</a:t>
            </a:r>
          </a:p>
          <a:p>
            <a:pPr marL="171450" indent="-171450">
              <a:buFontTx/>
              <a:buChar char="-"/>
            </a:pPr>
            <a:r>
              <a:rPr lang="de-DE" dirty="0"/>
              <a:t>Problem: bezieht nicht mit ein, dass Räder rutschen oder Boden uneben sein könnte</a:t>
            </a:r>
          </a:p>
          <a:p>
            <a:pPr marL="171450" indent="-171450">
              <a:buFontTx/>
              <a:buChar char="-"/>
            </a:pPr>
            <a:r>
              <a:rPr lang="de-DE" dirty="0"/>
              <a:t>fährt möglicherweise die richtige Streckenlänge, aber in die falsche Richtung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1754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C86D5-B8E9-37C7-103B-2E32FDFC2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8BB31C8-A8E9-FCF0-A8E0-F164870196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037F1F5-BE15-93EC-2304-DE062906A2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8FF3C99-CCC0-E726-0C20-DC4FE2B054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702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6B161-CFC5-4A01-1118-5D56D0FBB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6AE2E5E-FCA4-EBBE-343D-DF4993D9D2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F56F6B5-9544-8A8F-08B6-F012880E42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>
                <a:latin typeface="Palatino Linotype" panose="02040502050505030304" pitchFamily="18" charset="0"/>
              </a:rPr>
              <a:t>Sensoren unterliegen unterschiedlichen Einflüssen, die sich als Fehler in den Daten äußern können</a:t>
            </a:r>
          </a:p>
          <a:p>
            <a:pPr marL="171450" indent="-171450">
              <a:buFontTx/>
              <a:buChar char="-"/>
            </a:pPr>
            <a:r>
              <a:rPr lang="de-DE" dirty="0">
                <a:latin typeface="Palatino Linotype" panose="02040502050505030304" pitchFamily="18" charset="0"/>
              </a:rPr>
              <a:t>wollen im Folgenden mehrere Fehler betrachten, um Datenqualität der IMU sicherzustellen</a:t>
            </a:r>
          </a:p>
          <a:p>
            <a:pPr marL="0" indent="0">
              <a:buFontTx/>
              <a:buNone/>
            </a:pPr>
            <a:endParaRPr lang="de-DE" dirty="0">
              <a:latin typeface="Palatino Linotype" panose="0204050205050503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>
                <a:latin typeface="Palatino Linotype" panose="02040502050505030304" pitchFamily="18" charset="0"/>
              </a:rPr>
              <a:t>Offset</a:t>
            </a:r>
            <a:r>
              <a:rPr lang="de-DE" dirty="0">
                <a:latin typeface="Palatino Linotype" panose="02040502050505030304" pitchFamily="18" charset="0"/>
              </a:rPr>
              <a:t>: mittlere Ausgangsspannung des Sensors, die auch dann vorliegt, wenn Bot sich in eigentlich in Ruhe befindet.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latin typeface="Palatino Linotype" panose="02040502050505030304" pitchFamily="18" charset="0"/>
                <a:sym typeface="Wingdings" panose="05000000000000000000" pitchFamily="2" charset="2"/>
              </a:rPr>
              <a:t> </a:t>
            </a:r>
            <a:r>
              <a:rPr lang="de-DE" dirty="0">
                <a:latin typeface="Palatino Linotype" panose="02040502050505030304" pitchFamily="18" charset="0"/>
              </a:rPr>
              <a:t>konstanter Wert, rausrechnen möglich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>
                <a:latin typeface="Palatino Linotype" panose="02040502050505030304" pitchFamily="18" charset="0"/>
              </a:rPr>
              <a:t>Drift:</a:t>
            </a:r>
            <a:r>
              <a:rPr lang="de-DE" dirty="0">
                <a:latin typeface="Palatino Linotype" panose="02040502050505030304" pitchFamily="18" charset="0"/>
              </a:rPr>
              <a:t> durch Umwelteinflüsse des Sensors (Temperatur, Spannungsschwankungen, etc.)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latin typeface="Palatino Linotype" panose="02040502050505030304" pitchFamily="18" charset="0"/>
                <a:sym typeface="Wingdings" panose="05000000000000000000" pitchFamily="2" charset="2"/>
              </a:rPr>
              <a:t> regelmäßige Kalibrierung, zusätzliche Referenzquellen wie GPS/Magnetometer</a:t>
            </a:r>
            <a:endParaRPr lang="de-DE" dirty="0">
              <a:latin typeface="Palatino Linotype" panose="02040502050505030304" pitchFamily="18" charset="0"/>
            </a:endParaRP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6632AB-5D3E-C9C5-98FC-EF5023F588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9064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4164B-DEB8-6734-DD91-8552B3FE9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0E61020-D58A-EDCF-D23C-4E7B972076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A5E8B55-EED7-2402-7C48-E974CC87E5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neben Drift und Offset könnten die IMU-Daten außerdem noch auf andere Arten fehlerhaft sein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z.b.</a:t>
            </a:r>
            <a:r>
              <a:rPr lang="de-DE" dirty="0"/>
              <a:t> verrauscht sein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es gibt mehrere Rauschtypen, die auftreten können</a:t>
            </a:r>
          </a:p>
          <a:p>
            <a:pPr marL="171450" indent="-171450">
              <a:buFontTx/>
              <a:buChar char="-"/>
            </a:pPr>
            <a:r>
              <a:rPr lang="de-DE" dirty="0"/>
              <a:t>links: Signal über die Zeit</a:t>
            </a:r>
          </a:p>
          <a:p>
            <a:pPr marL="171450" indent="-171450">
              <a:buFontTx/>
              <a:buChar char="-"/>
            </a:pPr>
            <a:r>
              <a:rPr lang="de-DE" dirty="0"/>
              <a:t>rechts: Frequenzspektrum des Signals</a:t>
            </a:r>
          </a:p>
          <a:p>
            <a:pPr marL="171450" indent="-171450">
              <a:buFontTx/>
              <a:buChar char="-"/>
            </a:pPr>
            <a:r>
              <a:rPr lang="de-DE" dirty="0"/>
              <a:t>typisches Frequenzspektrum für White Noise</a:t>
            </a:r>
          </a:p>
          <a:p>
            <a:pPr marL="171450" indent="-171450">
              <a:buFontTx/>
              <a:buChar char="-"/>
            </a:pPr>
            <a:r>
              <a:rPr lang="de-DE" dirty="0"/>
              <a:t>White Noise </a:t>
            </a:r>
            <a:r>
              <a:rPr lang="de-DE" dirty="0">
                <a:sym typeface="Wingdings" panose="05000000000000000000" pitchFamily="2" charset="2"/>
              </a:rPr>
              <a:t> können nichts machen, zufällige Störungen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wenn Muster wie andere 3 auftreten, müssen Filter angewendet werden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Störfrequenz: wichtig auszuschließen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Beispielbild: so würde das aussehen, gäbe es eine bestimmte Frequenz, die viel häufiger auftritt, als alle anderen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jetzt haben wir dafür gesorgt, dass die Datenqualität für unsere Zwecke stimmt und wenden uns dem Versuchsaufbau zu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B73BC6-0B19-124A-E4CB-0709D4BB30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4233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49E8E-A52E-7C6C-21A8-6B521A94E0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AAB7616-BD7B-6D49-EF2D-87C94D8D29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7585AF-B738-A9EA-BA09-BC7547665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22.03.2025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41E843-3FB3-FCD0-29F0-0E1F93F48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F4C7ED-1364-AD15-1E00-9641A3D0A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3201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04592D-D559-0FE2-9B8B-E99E53D4D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189B577-D96E-A948-3C30-E65A0CBD6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B59490-AC09-EA48-3C8F-7CF8E6EBB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22.03.2025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577E21-9652-9F44-052A-662A95D4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2F2F96-67DE-DB32-B340-C42DB97C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7132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60D3A7E-B43B-EC43-FE04-8603BA52A5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0FC2E64-DC13-A18D-F2CB-4D1F74B4BA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19B250-0FAC-8FF7-FC07-559D00846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22.03.2025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04EFA7-4221-4BB4-918E-09882FFF0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4F163C-6325-4C3C-6335-37C525C51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3687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6A3A1-B774-56A9-373F-8E5B923B9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6FAC95-F614-AE16-D724-73942C491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AA7166-3480-F672-9E16-B30841600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22.03.2025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660558-03DA-6D59-2670-62520E51F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E3FCDD3-7AB8-7DE6-2386-50DEFB316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064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D8407B-07D7-168F-FAE8-5990E655A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886EF6-81B7-BD39-9195-82FE2C397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5BB492-0C8D-D5D5-9BA8-2CE00C46D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22.03.2025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FF9A90-31A5-5BCC-5969-EEB052EE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B288B7-E092-A326-E6CD-7A1AE7CF1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128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886675-C334-905F-A06D-F18F06ED8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D2BA6C-7053-45BF-749D-1A21150E23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5BE5FEB-9640-4A43-AF66-532DA255BE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9B1BEEE-E6A0-960B-EEEF-EC17AE2DA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22.03.2025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A672D89-5DB7-B5C5-93D3-5195D48EB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6075B81-DC19-7C2A-2D4D-A47366B80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1709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75857E-8A29-55CA-1833-8C2E11AB8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6181CD8-7F66-4853-1A21-541BB1750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A4AFB42-581D-E600-F59D-CDD97FA95C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4C12BA1-B6EB-041A-6C80-10E11483BF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FAEA9EC-51FA-19A3-B9A4-0746A258A6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4047AF5-4C83-5D81-D1CC-B7838248F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22.03.2025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F329D28-94B6-8C4F-114E-1BAF0BB7D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0522F1B-544A-1F9B-B3E0-93651B256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992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0E48BC-C2E0-23DC-0DA5-0F0C35911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D601DE-25B0-FCE4-E6F2-E8C6C5226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22.03.2025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4C49BD2-39D9-CD5D-23AC-2A17CD111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6CA5F4-A345-B25A-872B-855E8FDC1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121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D0620E-F30E-6B17-DDD6-688CA47FD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22.03.2025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E7D5762-23C8-E77F-9C8A-42B3D8863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329B08-3C1D-1BA8-5B2A-F21AE41A7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3194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A21B0B-0DD3-1F67-8A6E-09566F6B5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8CF30C-FDB7-97BB-5A7B-3F59362D9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851F197-24CC-7BAA-564F-2EF3BD4157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E555981-AB67-8062-169A-4F5353215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22.03.2025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54A44FC-B455-A61F-B90C-EDD1CA676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4948E8-CD52-2312-115E-156558DC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9308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38FD9A-6C55-F8DE-2B2E-EEE0E1FBD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21CCDDD-7B32-C711-6725-17233C0387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13813BB-BB3F-A1F0-0671-29518B55BA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77ED8F7-A7FD-81E4-A889-6546A991E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22.03.2025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097F440-B7F1-40CC-A39D-39954412B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8CC831F-182A-2F26-957B-2C73BE641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6110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BDD7D19-07A9-07BB-33AC-594377A05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BC06A4-E364-3345-9B74-2EEC873DF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174254-3823-3EEE-8B85-51D6D9D67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2D2F74-77BF-4799-828E-E1558F67E950}" type="datetimeFigureOut">
              <a:rPr lang="de-DE" smtClean="0"/>
              <a:t>22.03.2025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95470C-32ED-CC21-C25B-1F7F18BC53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E9273C-0E2E-EF48-AAD6-F67180E6F6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0666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6.png"/><Relationship Id="rId7" Type="http://schemas.openxmlformats.org/officeDocument/2006/relationships/slide" Target="slide2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slide" Target="slide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6.png"/><Relationship Id="rId7" Type="http://schemas.openxmlformats.org/officeDocument/2006/relationships/slide" Target="slide26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slide" Target="slid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38.svg"/><Relationship Id="rId4" Type="http://schemas.openxmlformats.org/officeDocument/2006/relationships/image" Target="../media/image17.svg"/><Relationship Id="rId9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45.png"/><Relationship Id="rId7" Type="http://schemas.openxmlformats.org/officeDocument/2006/relationships/slide" Target="slide4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13.png"/><Relationship Id="rId5" Type="http://schemas.openxmlformats.org/officeDocument/2006/relationships/image" Target="../media/image110.png"/><Relationship Id="rId10" Type="http://schemas.openxmlformats.org/officeDocument/2006/relationships/slide" Target="slide44.xml"/><Relationship Id="rId4" Type="http://schemas.openxmlformats.org/officeDocument/2006/relationships/slide" Target="slide42.xml"/><Relationship Id="rId9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943C73-98BB-DB12-C837-96E4BA5A95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de-DE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Optimierung der Fahrgenauigkeit von </a:t>
            </a:r>
            <a:r>
              <a:rPr lang="de-DE" sz="2800" i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Murmecha</a:t>
            </a:r>
            <a:r>
              <a:rPr lang="de-DE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: </a:t>
            </a:r>
            <a:br>
              <a:rPr lang="de-DE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</a:br>
            <a:r>
              <a:rPr lang="de-DE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Steuerung eines Low-</a:t>
            </a:r>
            <a:r>
              <a:rPr lang="de-DE" sz="28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Cost</a:t>
            </a:r>
            <a:r>
              <a:rPr lang="de-DE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-Roboters </a:t>
            </a:r>
            <a:br>
              <a:rPr lang="de-DE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</a:br>
            <a:r>
              <a:rPr lang="de-DE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mittels </a:t>
            </a:r>
            <a:r>
              <a:rPr lang="de-DE" sz="28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Inertialdaten</a:t>
            </a:r>
            <a:r>
              <a:rPr lang="de-DE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 aus der IMU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7EAD95A-766D-BDCE-768F-0CC3D6829A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47467"/>
            <a:ext cx="9144000" cy="873709"/>
          </a:xfrm>
        </p:spPr>
        <p:txBody>
          <a:bodyPr/>
          <a:lstStyle/>
          <a:p>
            <a:r>
              <a:rPr lang="de-DE" dirty="0">
                <a:latin typeface="Palatino Linotype" panose="02040502050505030304" pitchFamily="18" charset="0"/>
              </a:rPr>
              <a:t>Charlotte Strang</a:t>
            </a:r>
          </a:p>
        </p:txBody>
      </p:sp>
      <p:sp>
        <p:nvSpPr>
          <p:cNvPr id="4" name="Untertitel 2">
            <a:extLst>
              <a:ext uri="{FF2B5EF4-FFF2-40B4-BE49-F238E27FC236}">
                <a16:creationId xmlns:a16="http://schemas.microsoft.com/office/drawing/2014/main" id="{B37513CF-C178-909C-B23E-458E5E57C729}"/>
              </a:ext>
            </a:extLst>
          </p:cNvPr>
          <p:cNvSpPr txBox="1">
            <a:spLocks/>
          </p:cNvSpPr>
          <p:nvPr/>
        </p:nvSpPr>
        <p:spPr>
          <a:xfrm>
            <a:off x="1524000" y="5021176"/>
            <a:ext cx="9144000" cy="873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Palatino Linotype" panose="02040502050505030304" pitchFamily="18" charset="0"/>
              </a:rPr>
              <a:t>18. März 2025</a:t>
            </a:r>
          </a:p>
        </p:txBody>
      </p:sp>
    </p:spTree>
    <p:extLst>
      <p:ext uri="{BB962C8B-B14F-4D97-AF65-F5344CB8AC3E}">
        <p14:creationId xmlns:p14="http://schemas.microsoft.com/office/powerpoint/2010/main" val="392999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C6E1B-5BD5-375B-9C6F-7FECA9BDA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9F2703-75CB-AB9B-6E29-B667BA51A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73717" cy="1325563"/>
          </a:xfrm>
        </p:spPr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4. a) IMU-Fehlerbehandlung – </a:t>
            </a:r>
            <a:b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</a:b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weitere Fehler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052CB7E-E982-74F9-796D-6EF9A32EC57E}"/>
              </a:ext>
            </a:extLst>
          </p:cNvPr>
          <p:cNvSpPr txBox="1"/>
          <p:nvPr/>
        </p:nvSpPr>
        <p:spPr>
          <a:xfrm>
            <a:off x="11588582" y="134292"/>
            <a:ext cx="32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10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  <p:pic>
        <p:nvPicPr>
          <p:cNvPr id="12" name="Grafik 11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ABC93B63-0BBB-85F9-34B1-E4EE27A68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44137"/>
            <a:ext cx="5303294" cy="4368944"/>
          </a:xfrm>
          <a:prstGeom prst="rect">
            <a:avLst/>
          </a:prstGeom>
        </p:spPr>
      </p:pic>
      <p:pic>
        <p:nvPicPr>
          <p:cNvPr id="14" name="Grafik 13" descr="Ein Bild, das Screenshot, Diagramm, Reihe, Text enthält.&#10;&#10;KI-generierte Inhalte können fehlerhaft sein.">
            <a:extLst>
              <a:ext uri="{FF2B5EF4-FFF2-40B4-BE49-F238E27FC236}">
                <a16:creationId xmlns:a16="http://schemas.microsoft.com/office/drawing/2014/main" id="{89B39666-F95A-6D68-CC0C-69B9AE10B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568" y="3831826"/>
            <a:ext cx="3705154" cy="2081255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65F43D62-438F-5790-ADAE-D6B045B314B3}"/>
              </a:ext>
            </a:extLst>
          </p:cNvPr>
          <p:cNvSpPr txBox="1"/>
          <p:nvPr/>
        </p:nvSpPr>
        <p:spPr>
          <a:xfrm>
            <a:off x="838199" y="6146626"/>
            <a:ext cx="5257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Palatino Linotype" panose="02040502050505030304" pitchFamily="18" charset="0"/>
              </a:rPr>
              <a:t>Beispiel Rauschtypen [1]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C9D715D-1BF0-A956-1819-3AB5A62AAC13}"/>
              </a:ext>
            </a:extLst>
          </p:cNvPr>
          <p:cNvSpPr txBox="1"/>
          <p:nvPr/>
        </p:nvSpPr>
        <p:spPr>
          <a:xfrm>
            <a:off x="7413953" y="6151759"/>
            <a:ext cx="2840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Palatino Linotype" panose="02040502050505030304" pitchFamily="18" charset="0"/>
              </a:rPr>
              <a:t>Beispiel Störfrequenz [2]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661BE2C-87F3-055D-6A90-D521D79306D2}"/>
              </a:ext>
            </a:extLst>
          </p:cNvPr>
          <p:cNvSpPr txBox="1"/>
          <p:nvPr/>
        </p:nvSpPr>
        <p:spPr>
          <a:xfrm>
            <a:off x="0" y="6445762"/>
            <a:ext cx="1204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latin typeface="Palatino Linotype" panose="02040502050505030304" pitchFamily="18" charset="0"/>
              </a:rPr>
              <a:t>[1] https://www.researchgate.net/publication/335861327_Temporal_complexity_of_fMRI_is_reproducible</a:t>
            </a:r>
          </a:p>
          <a:p>
            <a:r>
              <a:rPr lang="de-DE" sz="1100" dirty="0">
                <a:latin typeface="Palatino Linotype" panose="02040502050505030304" pitchFamily="18" charset="0"/>
              </a:rPr>
              <a:t>[2] https://www.elektroniknet.de/halbleiter/analog-mixed-signal/rauscharmer-verstaerker-fuer-einen-a-d-wandler.94445.html</a:t>
            </a:r>
          </a:p>
          <a:p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60010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8F0A3-B099-B49E-F77A-639EE036F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BBE692-AE8F-F80D-3FB6-25AEF9526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4. b) Versuchsaufbau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9838F6-A4C0-BBC2-BD3B-D1DE224D2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46331"/>
          </a:xfrm>
        </p:spPr>
        <p:txBody>
          <a:bodyPr>
            <a:normAutofit/>
          </a:bodyPr>
          <a:lstStyle/>
          <a:p>
            <a:r>
              <a:rPr lang="de-DE" dirty="0">
                <a:latin typeface="Palatino Linotype" panose="02040502050505030304" pitchFamily="18" charset="0"/>
              </a:rPr>
              <a:t>Untersuchung unterschiedlicher Fahrmanöver in der Arena</a:t>
            </a:r>
          </a:p>
        </p:txBody>
      </p:sp>
      <p:pic>
        <p:nvPicPr>
          <p:cNvPr id="4" name="Grafik 3" descr="Internet Silhouette">
            <a:extLst>
              <a:ext uri="{FF2B5EF4-FFF2-40B4-BE49-F238E27FC236}">
                <a16:creationId xmlns:a16="http://schemas.microsoft.com/office/drawing/2014/main" id="{5A7C6AA3-D33D-6974-35F0-85896047E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27117" y="3770932"/>
            <a:ext cx="1488760" cy="1263514"/>
          </a:xfrm>
          <a:prstGeom prst="rect">
            <a:avLst/>
          </a:prstGeom>
        </p:spPr>
      </p:pic>
      <p:sp>
        <p:nvSpPr>
          <p:cNvPr id="5" name="Trapezoid 4">
            <a:extLst>
              <a:ext uri="{FF2B5EF4-FFF2-40B4-BE49-F238E27FC236}">
                <a16:creationId xmlns:a16="http://schemas.microsoft.com/office/drawing/2014/main" id="{26C50ED0-576F-1042-CB8F-23C75193E063}"/>
              </a:ext>
            </a:extLst>
          </p:cNvPr>
          <p:cNvSpPr/>
          <p:nvPr/>
        </p:nvSpPr>
        <p:spPr>
          <a:xfrm>
            <a:off x="5783953" y="4656978"/>
            <a:ext cx="3980929" cy="1038883"/>
          </a:xfrm>
          <a:prstGeom prst="trapezoid">
            <a:avLst/>
          </a:prstGeom>
          <a:solidFill>
            <a:srgbClr val="AEAEAE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925C9AC-0624-00E1-DC45-F6E8A3FB39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90174" y="5173217"/>
            <a:ext cx="388690" cy="253404"/>
          </a:xfrm>
          <a:prstGeom prst="rect">
            <a:avLst/>
          </a:prstGeom>
        </p:spPr>
      </p:pic>
      <p:sp>
        <p:nvSpPr>
          <p:cNvPr id="7" name="Pfeil: nach unten 6">
            <a:extLst>
              <a:ext uri="{FF2B5EF4-FFF2-40B4-BE49-F238E27FC236}">
                <a16:creationId xmlns:a16="http://schemas.microsoft.com/office/drawing/2014/main" id="{DCC17CBA-8D4A-5B53-5791-883B64A54A0C}"/>
              </a:ext>
            </a:extLst>
          </p:cNvPr>
          <p:cNvSpPr/>
          <p:nvPr/>
        </p:nvSpPr>
        <p:spPr>
          <a:xfrm>
            <a:off x="7602716" y="3771841"/>
            <a:ext cx="338167" cy="652760"/>
          </a:xfrm>
          <a:prstGeom prst="downArrow">
            <a:avLst/>
          </a:prstGeom>
          <a:noFill/>
          <a:ln>
            <a:solidFill>
              <a:srgbClr val="7474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C202F2EA-CBB1-6EF0-AC57-32F0E113DB4E}"/>
              </a:ext>
            </a:extLst>
          </p:cNvPr>
          <p:cNvCxnSpPr/>
          <p:nvPr/>
        </p:nvCxnSpPr>
        <p:spPr>
          <a:xfrm flipV="1">
            <a:off x="6047792" y="3076228"/>
            <a:ext cx="0" cy="15743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A1DEF814-015A-6D1D-4839-FED1AF7EE5DB}"/>
              </a:ext>
            </a:extLst>
          </p:cNvPr>
          <p:cNvCxnSpPr/>
          <p:nvPr/>
        </p:nvCxnSpPr>
        <p:spPr>
          <a:xfrm flipV="1">
            <a:off x="5778717" y="4121518"/>
            <a:ext cx="0" cy="15743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064A68A0-6E64-23D9-3FD1-AB2163701C9F}"/>
              </a:ext>
            </a:extLst>
          </p:cNvPr>
          <p:cNvCxnSpPr/>
          <p:nvPr/>
        </p:nvCxnSpPr>
        <p:spPr>
          <a:xfrm flipV="1">
            <a:off x="9496306" y="3076228"/>
            <a:ext cx="0" cy="15743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B72F312D-856E-5C05-F9C2-DDE7708F4C5F}"/>
              </a:ext>
            </a:extLst>
          </p:cNvPr>
          <p:cNvCxnSpPr/>
          <p:nvPr/>
        </p:nvCxnSpPr>
        <p:spPr>
          <a:xfrm flipV="1">
            <a:off x="9764882" y="4121517"/>
            <a:ext cx="0" cy="15743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637DDC59-5561-E398-9960-B7F7BA3E613B}"/>
              </a:ext>
            </a:extLst>
          </p:cNvPr>
          <p:cNvCxnSpPr>
            <a:cxnSpLocks/>
          </p:cNvCxnSpPr>
          <p:nvPr/>
        </p:nvCxnSpPr>
        <p:spPr>
          <a:xfrm flipH="1">
            <a:off x="6047293" y="3076227"/>
            <a:ext cx="344558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BA5C832E-8D2E-C284-1B82-7425D88BB43A}"/>
              </a:ext>
            </a:extLst>
          </p:cNvPr>
          <p:cNvCxnSpPr>
            <a:cxnSpLocks/>
          </p:cNvCxnSpPr>
          <p:nvPr/>
        </p:nvCxnSpPr>
        <p:spPr>
          <a:xfrm flipH="1">
            <a:off x="5778717" y="4121517"/>
            <a:ext cx="398616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31226353-ED1C-F60A-FAAD-1C9F80495411}"/>
              </a:ext>
            </a:extLst>
          </p:cNvPr>
          <p:cNvCxnSpPr>
            <a:cxnSpLocks/>
          </p:cNvCxnSpPr>
          <p:nvPr/>
        </p:nvCxnSpPr>
        <p:spPr>
          <a:xfrm flipH="1" flipV="1">
            <a:off x="9492878" y="3076227"/>
            <a:ext cx="272004" cy="104529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15181AF7-1F00-2A24-18F8-B3B946E58292}"/>
              </a:ext>
            </a:extLst>
          </p:cNvPr>
          <p:cNvCxnSpPr>
            <a:cxnSpLocks/>
          </p:cNvCxnSpPr>
          <p:nvPr/>
        </p:nvCxnSpPr>
        <p:spPr>
          <a:xfrm flipH="1" flipV="1">
            <a:off x="6053142" y="3099076"/>
            <a:ext cx="3711740" cy="10224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99E6CE30-60A2-0ED2-9E2A-98867ECAFD6D}"/>
              </a:ext>
            </a:extLst>
          </p:cNvPr>
          <p:cNvCxnSpPr>
            <a:cxnSpLocks/>
          </p:cNvCxnSpPr>
          <p:nvPr/>
        </p:nvCxnSpPr>
        <p:spPr>
          <a:xfrm flipV="1">
            <a:off x="5784567" y="3099076"/>
            <a:ext cx="262726" cy="10224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47E0B201-DFEE-2EF1-9715-E74591D61B7A}"/>
              </a:ext>
            </a:extLst>
          </p:cNvPr>
          <p:cNvCxnSpPr>
            <a:cxnSpLocks/>
          </p:cNvCxnSpPr>
          <p:nvPr/>
        </p:nvCxnSpPr>
        <p:spPr>
          <a:xfrm flipH="1">
            <a:off x="5783953" y="3099075"/>
            <a:ext cx="3708924" cy="10224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E8A9C715-5980-6A02-F566-E81C62A8376E}"/>
              </a:ext>
            </a:extLst>
          </p:cNvPr>
          <p:cNvCxnSpPr>
            <a:cxnSpLocks/>
            <a:stCxn id="18" idx="1"/>
          </p:cNvCxnSpPr>
          <p:nvPr/>
        </p:nvCxnSpPr>
        <p:spPr>
          <a:xfrm rot="10800000" flipV="1">
            <a:off x="3972908" y="3528065"/>
            <a:ext cx="3456743" cy="810977"/>
          </a:xfrm>
          <a:prstGeom prst="bentConnector3">
            <a:avLst>
              <a:gd name="adj1" fmla="val 54675"/>
            </a:avLst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B4EABEC9-5AB5-48B7-49AF-70DF4DBCB89E}"/>
              </a:ext>
            </a:extLst>
          </p:cNvPr>
          <p:cNvCxnSpPr>
            <a:cxnSpLocks/>
          </p:cNvCxnSpPr>
          <p:nvPr/>
        </p:nvCxnSpPr>
        <p:spPr>
          <a:xfrm rot="10800000">
            <a:off x="3981779" y="4553139"/>
            <a:ext cx="4308396" cy="725607"/>
          </a:xfrm>
          <a:prstGeom prst="bentConnector3">
            <a:avLst>
              <a:gd name="adj1" fmla="val 63336"/>
            </a:avLst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130610AA-C991-758C-2695-D9C026E31346}"/>
              </a:ext>
            </a:extLst>
          </p:cNvPr>
          <p:cNvSpPr txBox="1"/>
          <p:nvPr/>
        </p:nvSpPr>
        <p:spPr>
          <a:xfrm>
            <a:off x="3817585" y="3663259"/>
            <a:ext cx="171885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Palatino Linotype" panose="02040502050505030304" pitchFamily="18" charset="0"/>
              </a:rPr>
              <a:t>zeitbezogene Positionsdaten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556536FA-EEFC-A3CB-F66E-D5DF0D08FD53}"/>
              </a:ext>
            </a:extLst>
          </p:cNvPr>
          <p:cNvSpPr txBox="1"/>
          <p:nvPr/>
        </p:nvSpPr>
        <p:spPr>
          <a:xfrm>
            <a:off x="3816442" y="4624167"/>
            <a:ext cx="171885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Palatino Linotype" panose="02040502050505030304" pitchFamily="18" charset="0"/>
              </a:rPr>
              <a:t>zeitbezogene IMU-Daten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B36898C8-7A86-2F19-2B88-9CCE7023F04A}"/>
              </a:ext>
            </a:extLst>
          </p:cNvPr>
          <p:cNvSpPr/>
          <p:nvPr/>
        </p:nvSpPr>
        <p:spPr>
          <a:xfrm>
            <a:off x="7504423" y="3354726"/>
            <a:ext cx="530444" cy="348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6F8C6ACF-C4BD-A011-A2A1-17A4B7A1C3DD}"/>
              </a:ext>
            </a:extLst>
          </p:cNvPr>
          <p:cNvSpPr txBox="1"/>
          <p:nvPr/>
        </p:nvSpPr>
        <p:spPr>
          <a:xfrm>
            <a:off x="11588582" y="134293"/>
            <a:ext cx="603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11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  <p:pic>
        <p:nvPicPr>
          <p:cNvPr id="18" name="Grafik 17" descr="Kamera mit einfarbiger Füllung">
            <a:extLst>
              <a:ext uri="{FF2B5EF4-FFF2-40B4-BE49-F238E27FC236}">
                <a16:creationId xmlns:a16="http://schemas.microsoft.com/office/drawing/2014/main" id="{CD83B82D-BBCC-847F-CD37-3C9808AA20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29651" y="3246143"/>
            <a:ext cx="664361" cy="56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085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74CD0-18E5-3AED-A656-5274FD524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pielzeug enthält.&#10;&#10;KI-generierte Inhalte können fehlerhaft sein.">
            <a:extLst>
              <a:ext uri="{FF2B5EF4-FFF2-40B4-BE49-F238E27FC236}">
                <a16:creationId xmlns:a16="http://schemas.microsoft.com/office/drawing/2014/main" id="{349E9737-382F-FEAF-E682-C38C0D0AE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418" y="4203808"/>
            <a:ext cx="715752" cy="54981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D6071BF-D922-8B26-49E9-33A4B818C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4. b) Versuchsaufbau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CB4FAA-D44E-8B69-76EA-07A46D25A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0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u="sng" dirty="0">
                <a:latin typeface="Palatino Linotype" panose="02040502050505030304" pitchFamily="18" charset="0"/>
              </a:rPr>
              <a:t>Durchzuführende Experimente:</a:t>
            </a:r>
          </a:p>
          <a:p>
            <a:endParaRPr lang="de-DE" dirty="0">
              <a:latin typeface="Palatino Linotype" panose="02040502050505030304" pitchFamily="18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87932A3-7A7D-9E69-2808-CF2697343C75}"/>
              </a:ext>
            </a:extLst>
          </p:cNvPr>
          <p:cNvSpPr txBox="1"/>
          <p:nvPr/>
        </p:nvSpPr>
        <p:spPr>
          <a:xfrm>
            <a:off x="11588582" y="134293"/>
            <a:ext cx="603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12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17D59BB-1ED5-035C-C6AB-B75516F6B014}"/>
              </a:ext>
            </a:extLst>
          </p:cNvPr>
          <p:cNvCxnSpPr>
            <a:cxnSpLocks/>
          </p:cNvCxnSpPr>
          <p:nvPr/>
        </p:nvCxnSpPr>
        <p:spPr>
          <a:xfrm flipV="1">
            <a:off x="9067800" y="3035694"/>
            <a:ext cx="1553286" cy="1244206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F271B62C-5758-BF00-0D98-4527862120E5}"/>
              </a:ext>
            </a:extLst>
          </p:cNvPr>
          <p:cNvSpPr/>
          <p:nvPr/>
        </p:nvSpPr>
        <p:spPr>
          <a:xfrm>
            <a:off x="4569655" y="2911403"/>
            <a:ext cx="2179782" cy="2179782"/>
          </a:xfrm>
          <a:prstGeom prst="roundRect">
            <a:avLst/>
          </a:prstGeom>
          <a:noFill/>
          <a:ln>
            <a:solidFill>
              <a:srgbClr val="15608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Ein Bild, das Spielzeug enthält.&#10;&#10;KI-generierte Inhalte können fehlerhaft sein.">
            <a:extLst>
              <a:ext uri="{FF2B5EF4-FFF2-40B4-BE49-F238E27FC236}">
                <a16:creationId xmlns:a16="http://schemas.microsoft.com/office/drawing/2014/main" id="{42A086FF-DD68-051F-7708-664E38FCEC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218" y="4156364"/>
            <a:ext cx="715752" cy="549816"/>
          </a:xfrm>
          <a:prstGeom prst="rect">
            <a:avLst/>
          </a:prstGeom>
        </p:spPr>
      </p:pic>
      <p:pic>
        <p:nvPicPr>
          <p:cNvPr id="7" name="Grafik 6" descr="Ein Bild, das Spielzeug enthält.&#10;&#10;KI-generierte Inhalte können fehlerhaft sein.">
            <a:extLst>
              <a:ext uri="{FF2B5EF4-FFF2-40B4-BE49-F238E27FC236}">
                <a16:creationId xmlns:a16="http://schemas.microsoft.com/office/drawing/2014/main" id="{9820CA97-7DE3-3268-760F-E3EB1785B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779" y="4156364"/>
            <a:ext cx="715752" cy="54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48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1EB12-74A6-3089-264E-3A1566F39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C138FB-ED96-F402-44ED-522FEC0BB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Fahrplan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6E7634-0DFE-BE00-B72E-AED61EDE1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Problemstellung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Forschungsfragen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Ist-Zustand: Motorbasierte Fahrweise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IMU-basierte Steuerungsverfahren</a:t>
            </a:r>
          </a:p>
          <a:p>
            <a:pPr marL="971550" lvl="1" indent="-514350">
              <a:buFont typeface="+mj-lt"/>
              <a:buAutoNum type="alphaLcParenR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IMU-Fehlerbehandlung</a:t>
            </a:r>
          </a:p>
          <a:p>
            <a:pPr marL="971550" lvl="1" indent="-514350">
              <a:buFont typeface="+mj-lt"/>
              <a:buAutoNum type="alphaLcParenR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Versuchsaufbau</a:t>
            </a:r>
          </a:p>
          <a:p>
            <a:pPr marL="971550" lvl="1" indent="-514350">
              <a:buFont typeface="+mj-lt"/>
              <a:buAutoNum type="alphaLcParenR"/>
            </a:pPr>
            <a:r>
              <a:rPr lang="de-DE" dirty="0">
                <a:latin typeface="Palatino Linotype" panose="02040502050505030304" pitchFamily="18" charset="0"/>
              </a:rPr>
              <a:t>IMU-basierte Steuerungsverfahren</a:t>
            </a:r>
          </a:p>
          <a:p>
            <a:pPr marL="1428750" lvl="2" indent="-514350">
              <a:buFont typeface="+mj-lt"/>
              <a:buAutoNum type="romanLcPeriod"/>
            </a:pPr>
            <a:r>
              <a:rPr lang="de-DE" dirty="0">
                <a:latin typeface="Palatino Linotype" panose="02040502050505030304" pitchFamily="18" charset="0"/>
              </a:rPr>
              <a:t>Numerische Integration </a:t>
            </a:r>
          </a:p>
          <a:p>
            <a:pPr marL="1428750" lvl="2" indent="-514350">
              <a:buFont typeface="+mj-lt"/>
              <a:buAutoNum type="romanLcPeriod"/>
            </a:pPr>
            <a:r>
              <a:rPr lang="de-DE" dirty="0" err="1">
                <a:latin typeface="Palatino Linotype" panose="02040502050505030304" pitchFamily="18" charset="0"/>
              </a:rPr>
              <a:t>Madgwick</a:t>
            </a:r>
            <a:r>
              <a:rPr lang="de-DE" dirty="0">
                <a:latin typeface="Palatino Linotype" panose="02040502050505030304" pitchFamily="18" charset="0"/>
              </a:rPr>
              <a:t>-Filter</a:t>
            </a:r>
          </a:p>
          <a:p>
            <a:pPr marL="1428750" lvl="2" indent="-514350">
              <a:buFont typeface="+mj-lt"/>
              <a:buAutoNum type="romanLcPeriod"/>
            </a:pPr>
            <a:r>
              <a:rPr lang="de-DE" dirty="0">
                <a:latin typeface="Palatino Linotype" panose="02040502050505030304" pitchFamily="18" charset="0"/>
              </a:rPr>
              <a:t>PID-Regler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5"/>
            </a:pPr>
            <a:r>
              <a:rPr lang="de-DE" sz="2800" dirty="0">
                <a:latin typeface="Palatino Linotype" panose="02040502050505030304" pitchFamily="18" charset="0"/>
              </a:rPr>
              <a:t>Evaluation der Ergebnisse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5"/>
            </a:pPr>
            <a:r>
              <a:rPr lang="de-DE" sz="2800" dirty="0">
                <a:latin typeface="Palatino Linotype" panose="02040502050505030304" pitchFamily="18" charset="0"/>
              </a:rPr>
              <a:t>Zusammenfassung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5"/>
            </a:pPr>
            <a:r>
              <a:rPr lang="de-DE" sz="2800" dirty="0">
                <a:latin typeface="Palatino Linotype" panose="02040502050505030304" pitchFamily="18" charset="0"/>
              </a:rPr>
              <a:t>Untersuchungen in der Zukunft</a:t>
            </a:r>
          </a:p>
          <a:p>
            <a:pPr marL="971550" lvl="1" indent="-514350">
              <a:buAutoNum type="arabicPeriod" startAt="7"/>
            </a:pPr>
            <a:endParaRPr lang="de-DE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022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C58D2-94F3-FF05-064B-1510E62C1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B86614-99DB-E742-1FB2-3FADD05E7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90515" cy="1325563"/>
          </a:xfrm>
        </p:spPr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4. c) i. Numerische Integration über die 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A878AA-A5F7-6B54-8DB6-184DD5114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2119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u="sng" dirty="0">
                <a:latin typeface="Palatino Linotype" panose="02040502050505030304" pitchFamily="18" charset="0"/>
              </a:rPr>
              <a:t>In der Kurve:</a:t>
            </a:r>
          </a:p>
          <a:p>
            <a:r>
              <a:rPr lang="de-DE" dirty="0">
                <a:latin typeface="Palatino Linotype" panose="02040502050505030304" pitchFamily="18" charset="0"/>
              </a:rPr>
              <a:t>Gyroskop-Daten: (x, y, z), </a:t>
            </a: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misst Winkelgeschwindigkeit in  °/s bzw. </a:t>
            </a:r>
            <a:r>
              <a:rPr lang="de-DE" dirty="0" err="1">
                <a:latin typeface="Palatino Linotype" panose="02040502050505030304" pitchFamily="18" charset="0"/>
              </a:rPr>
              <a:t>rad</a:t>
            </a:r>
            <a:r>
              <a:rPr lang="de-DE" dirty="0">
                <a:latin typeface="Palatino Linotype" panose="02040502050505030304" pitchFamily="18" charset="0"/>
              </a:rPr>
              <a:t>/s</a:t>
            </a:r>
          </a:p>
          <a:p>
            <a:r>
              <a:rPr lang="el-GR" dirty="0">
                <a:latin typeface="Palatino Linotype" panose="02040502050505030304" pitchFamily="18" charset="0"/>
              </a:rPr>
              <a:t>θ(</a:t>
            </a:r>
            <a:r>
              <a:rPr lang="de-DE" dirty="0">
                <a:latin typeface="Palatino Linotype" panose="02040502050505030304" pitchFamily="18" charset="0"/>
              </a:rPr>
              <a:t>t) = ∫ </a:t>
            </a:r>
            <a:r>
              <a:rPr lang="el-GR" dirty="0">
                <a:latin typeface="Palatino Linotype" panose="02040502050505030304" pitchFamily="18" charset="0"/>
              </a:rPr>
              <a:t>ω(</a:t>
            </a:r>
            <a:r>
              <a:rPr lang="de-DE" dirty="0">
                <a:latin typeface="Palatino Linotype" panose="02040502050505030304" pitchFamily="18" charset="0"/>
              </a:rPr>
              <a:t>t)</a:t>
            </a:r>
            <a:r>
              <a:rPr lang="de-DE" dirty="0" err="1">
                <a:latin typeface="Palatino Linotype" panose="02040502050505030304" pitchFamily="18" charset="0"/>
              </a:rPr>
              <a:t>dt</a:t>
            </a:r>
            <a:r>
              <a:rPr lang="de-DE" dirty="0">
                <a:latin typeface="Palatino Linotype" panose="02040502050505030304" pitchFamily="18" charset="0"/>
              </a:rPr>
              <a:t> </a:t>
            </a: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de-DE" u="sng" dirty="0">
                <a:latin typeface="Palatino Linotype" panose="02040502050505030304" pitchFamily="18" charset="0"/>
              </a:rPr>
              <a:t>Auf der Geraden:</a:t>
            </a:r>
          </a:p>
          <a:p>
            <a:r>
              <a:rPr lang="de-DE" dirty="0" err="1">
                <a:latin typeface="Palatino Linotype" panose="02040502050505030304" pitchFamily="18" charset="0"/>
              </a:rPr>
              <a:t>Akzelerometer</a:t>
            </a:r>
            <a:r>
              <a:rPr lang="de-DE" dirty="0">
                <a:latin typeface="Palatino Linotype" panose="02040502050505030304" pitchFamily="18" charset="0"/>
              </a:rPr>
              <a:t>-Daten: (x, y, z), </a:t>
            </a: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misst Beschleunigung a(t) in m/s</a:t>
            </a:r>
            <a:r>
              <a:rPr lang="de-DE" baseline="30000" dirty="0">
                <a:latin typeface="Palatino Linotype" panose="02040502050505030304" pitchFamily="18" charset="0"/>
              </a:rPr>
              <a:t>2</a:t>
            </a:r>
          </a:p>
          <a:p>
            <a:r>
              <a:rPr lang="de-DE" dirty="0">
                <a:latin typeface="Palatino Linotype" panose="02040502050505030304" pitchFamily="18" charset="0"/>
              </a:rPr>
              <a:t>s(t) = ∫ v(t)</a:t>
            </a:r>
            <a:r>
              <a:rPr lang="de-DE" dirty="0" err="1">
                <a:latin typeface="Palatino Linotype" panose="02040502050505030304" pitchFamily="18" charset="0"/>
              </a:rPr>
              <a:t>dt</a:t>
            </a:r>
            <a:r>
              <a:rPr lang="de-DE" dirty="0">
                <a:latin typeface="Palatino Linotype" panose="02040502050505030304" pitchFamily="18" charset="0"/>
              </a:rPr>
              <a:t> =  ∫ ( ∫a(t)</a:t>
            </a:r>
            <a:r>
              <a:rPr lang="de-DE" dirty="0" err="1">
                <a:latin typeface="Palatino Linotype" panose="02040502050505030304" pitchFamily="18" charset="0"/>
              </a:rPr>
              <a:t>dt</a:t>
            </a:r>
            <a:r>
              <a:rPr lang="de-DE" dirty="0">
                <a:latin typeface="Palatino Linotype" panose="02040502050505030304" pitchFamily="18" charset="0"/>
              </a:rPr>
              <a:t> )</a:t>
            </a:r>
            <a:r>
              <a:rPr lang="de-DE" dirty="0" err="1">
                <a:latin typeface="Palatino Linotype" panose="02040502050505030304" pitchFamily="18" charset="0"/>
              </a:rPr>
              <a:t>dt</a:t>
            </a:r>
            <a:endParaRPr lang="de-DE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80CE29B7-88E3-A98F-D0BF-BAAFC3F4C938}"/>
              </a:ext>
            </a:extLst>
          </p:cNvPr>
          <p:cNvGraphicFramePr>
            <a:graphicFrameLocks noGrp="1"/>
          </p:cNvGraphicFramePr>
          <p:nvPr/>
        </p:nvGraphicFramePr>
        <p:xfrm>
          <a:off x="7445828" y="4792207"/>
          <a:ext cx="45828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5229">
                  <a:extLst>
                    <a:ext uri="{9D8B030D-6E8A-4147-A177-3AD203B41FA5}">
                      <a16:colId xmlns:a16="http://schemas.microsoft.com/office/drawing/2014/main" val="299008690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520460583"/>
                    </a:ext>
                  </a:extLst>
                </a:gridCol>
                <a:gridCol w="1023257">
                  <a:extLst>
                    <a:ext uri="{9D8B030D-6E8A-4147-A177-3AD203B41FA5}">
                      <a16:colId xmlns:a16="http://schemas.microsoft.com/office/drawing/2014/main" val="7151498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Steuerungsmodell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Kurve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Gerade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188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Motorisierte Fahrweise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</a:t>
                      </a:r>
                      <a:r>
                        <a:rPr lang="de-DE" dirty="0">
                          <a:latin typeface="Palatino Linotype" panose="02040502050505030304" pitchFamily="18" charset="0"/>
                          <a:sym typeface="Symbol" panose="05050102010706020507" pitchFamily="18" charset="2"/>
                        </a:rPr>
                        <a:t>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34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Numerische</a:t>
                      </a:r>
                      <a:r>
                        <a:rPr lang="de-DE" baseline="0" dirty="0">
                          <a:latin typeface="Palatino Linotype" panose="02040502050505030304" pitchFamily="18" charset="0"/>
                        </a:rPr>
                        <a:t> Integration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()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17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>
                          <a:latin typeface="Palatino Linotype" panose="02040502050505030304" pitchFamily="18" charset="0"/>
                        </a:rPr>
                        <a:t>Madgwick</a:t>
                      </a:r>
                      <a:r>
                        <a:rPr lang="de-DE" dirty="0">
                          <a:latin typeface="Palatino Linotype" panose="02040502050505030304" pitchFamily="18" charset="0"/>
                        </a:rPr>
                        <a:t>-Filter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378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PID-Regler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81180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FBEBB7DF-C2FA-2F02-0290-133709F59CEC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14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04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4E669-427E-D2E2-BE54-3529948C5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4FD12-40BE-505C-8310-2442B8E88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4. c) ii. </a:t>
            </a:r>
            <a:r>
              <a:rPr lang="de-DE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Madgwick</a:t>
            </a: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-Filter – Funktionsweise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F70283-8660-8C17-D051-9BD783BCF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latin typeface="Palatino Linotype" panose="02040502050505030304" pitchFamily="18" charset="0"/>
              </a:rPr>
              <a:t>Algorithmus zur Schätzung der Orientierung eines Objekts (</a:t>
            </a:r>
            <a:r>
              <a:rPr lang="de-DE" dirty="0" err="1">
                <a:latin typeface="Palatino Linotype" panose="02040502050505030304" pitchFamily="18" charset="0"/>
              </a:rPr>
              <a:t>Madgwick</a:t>
            </a:r>
            <a:r>
              <a:rPr lang="de-DE" dirty="0">
                <a:latin typeface="Palatino Linotype" panose="02040502050505030304" pitchFamily="18" charset="0"/>
              </a:rPr>
              <a:t>, 2010)</a:t>
            </a:r>
          </a:p>
          <a:p>
            <a:endParaRPr lang="de-DE" dirty="0">
              <a:latin typeface="Palatino Linotype" panose="02040502050505030304" pitchFamily="18" charset="0"/>
            </a:endParaRPr>
          </a:p>
          <a:p>
            <a:r>
              <a:rPr lang="de-DE" dirty="0">
                <a:latin typeface="Palatino Linotype" panose="02040502050505030304" pitchFamily="18" charset="0"/>
              </a:rPr>
              <a:t>Sensorfusion: Gyroskop- und </a:t>
            </a:r>
            <a:r>
              <a:rPr lang="de-DE" dirty="0" err="1">
                <a:latin typeface="Palatino Linotype" panose="02040502050505030304" pitchFamily="18" charset="0"/>
              </a:rPr>
              <a:t>Akzelerometer</a:t>
            </a:r>
            <a:r>
              <a:rPr lang="de-DE" dirty="0">
                <a:latin typeface="Palatino Linotype" panose="02040502050505030304" pitchFamily="18" charset="0"/>
              </a:rPr>
              <a:t>-Daten kombiniert</a:t>
            </a:r>
            <a:endParaRPr lang="de-DE" sz="2800" dirty="0">
              <a:latin typeface="Palatino Linotype" panose="02040502050505030304" pitchFamily="18" charset="0"/>
            </a:endParaRPr>
          </a:p>
          <a:p>
            <a:pPr marL="228600" lvl="1">
              <a:spcBef>
                <a:spcPts val="1000"/>
              </a:spcBef>
            </a:pPr>
            <a:r>
              <a:rPr lang="de-DE" sz="2800" dirty="0">
                <a:latin typeface="Palatino Linotype" panose="02040502050505030304" pitchFamily="18" charset="0"/>
              </a:rPr>
              <a:t>Minimierung der Differenz zwischen Sensordaten &amp; geschätzter Orientierung mittels Gradient Descent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BA09C17-8943-832D-6A0E-CB3B5FC01889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15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49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4A6EE-08CC-3741-641F-BCFB13D04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671675D2-3B1D-72BC-F08A-B42A8E07E4D9}"/>
              </a:ext>
            </a:extLst>
          </p:cNvPr>
          <p:cNvGrpSpPr/>
          <p:nvPr/>
        </p:nvGrpSpPr>
        <p:grpSpPr>
          <a:xfrm>
            <a:off x="7899469" y="-5035"/>
            <a:ext cx="3154960" cy="2653208"/>
            <a:chOff x="7107031" y="675850"/>
            <a:chExt cx="3154960" cy="2653208"/>
          </a:xfrm>
        </p:grpSpPr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16DB616A-D568-EE51-E460-0CDF56F30F51}"/>
                </a:ext>
              </a:extLst>
            </p:cNvPr>
            <p:cNvSpPr/>
            <p:nvPr/>
          </p:nvSpPr>
          <p:spPr>
            <a:xfrm>
              <a:off x="7767569" y="1077020"/>
              <a:ext cx="2179782" cy="2179782"/>
            </a:xfrm>
            <a:prstGeom prst="roundRect">
              <a:avLst/>
            </a:prstGeom>
            <a:noFill/>
            <a:ln>
              <a:solidFill>
                <a:srgbClr val="156082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" name="Grafik 7" descr="Ein Bild, das Spielzeug enthält.&#10;&#10;KI-generierte Inhalte können fehlerhaft sein.">
              <a:extLst>
                <a:ext uri="{FF2B5EF4-FFF2-40B4-BE49-F238E27FC236}">
                  <a16:creationId xmlns:a16="http://schemas.microsoft.com/office/drawing/2014/main" id="{3419C65E-775F-BB97-49A6-50BEC02F3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6239" y="1928131"/>
              <a:ext cx="715752" cy="549816"/>
            </a:xfrm>
            <a:prstGeom prst="rect">
              <a:avLst/>
            </a:prstGeom>
          </p:spPr>
        </p:pic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0DF8920B-2137-D2A4-6B6B-6A657BAB44BA}"/>
                </a:ext>
              </a:extLst>
            </p:cNvPr>
            <p:cNvSpPr/>
            <p:nvPr/>
          </p:nvSpPr>
          <p:spPr>
            <a:xfrm>
              <a:off x="7677261" y="2780607"/>
              <a:ext cx="2529840" cy="5484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5BE49F99-FFB2-82FD-0D8F-D268321313FE}"/>
                </a:ext>
              </a:extLst>
            </p:cNvPr>
            <p:cNvSpPr/>
            <p:nvPr/>
          </p:nvSpPr>
          <p:spPr>
            <a:xfrm>
              <a:off x="9897221" y="2477947"/>
              <a:ext cx="55210" cy="3433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6D76BCAA-99E6-CEBA-FBC5-94D107737870}"/>
                </a:ext>
              </a:extLst>
            </p:cNvPr>
            <p:cNvSpPr txBox="1"/>
            <p:nvPr/>
          </p:nvSpPr>
          <p:spPr>
            <a:xfrm>
              <a:off x="7211171" y="2532744"/>
              <a:ext cx="421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Palatino Linotype" panose="02040502050505030304" pitchFamily="18" charset="0"/>
                </a:rPr>
                <a:t>0°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2C642386-A974-2215-3A3E-BBC91924F45F}"/>
                </a:ext>
              </a:extLst>
            </p:cNvPr>
            <p:cNvSpPr txBox="1"/>
            <p:nvPr/>
          </p:nvSpPr>
          <p:spPr>
            <a:xfrm>
              <a:off x="7107031" y="1368108"/>
              <a:ext cx="525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Palatino Linotype" panose="02040502050505030304" pitchFamily="18" charset="0"/>
                </a:rPr>
                <a:t>90°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47ACE365-1CBD-F627-0DCD-3758983D5498}"/>
                </a:ext>
              </a:extLst>
            </p:cNvPr>
            <p:cNvSpPr txBox="1"/>
            <p:nvPr/>
          </p:nvSpPr>
          <p:spPr>
            <a:xfrm>
              <a:off x="9286213" y="675850"/>
              <a:ext cx="666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Palatino Linotype" panose="02040502050505030304" pitchFamily="18" charset="0"/>
                </a:rPr>
                <a:t>90°</a:t>
              </a: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76324A55-B8CA-D4AA-F137-B0436E0801DC}"/>
                </a:ext>
              </a:extLst>
            </p:cNvPr>
            <p:cNvSpPr/>
            <p:nvPr/>
          </p:nvSpPr>
          <p:spPr>
            <a:xfrm>
              <a:off x="7700825" y="1451552"/>
              <a:ext cx="138927" cy="1389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71D6DFED-9E70-AA77-5D62-619EE45DD12A}"/>
                </a:ext>
              </a:extLst>
            </p:cNvPr>
            <p:cNvSpPr/>
            <p:nvPr/>
          </p:nvSpPr>
          <p:spPr>
            <a:xfrm>
              <a:off x="9873915" y="1451552"/>
              <a:ext cx="138927" cy="1389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FE17EA03-1692-F1EC-20E1-0856EEE1B213}"/>
                </a:ext>
              </a:extLst>
            </p:cNvPr>
            <p:cNvSpPr/>
            <p:nvPr/>
          </p:nvSpPr>
          <p:spPr>
            <a:xfrm>
              <a:off x="8113988" y="1004522"/>
              <a:ext cx="138927" cy="1389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77CF6F4D-87ED-19F4-1635-EBA5E9A83F88}"/>
                </a:ext>
              </a:extLst>
            </p:cNvPr>
            <p:cNvSpPr/>
            <p:nvPr/>
          </p:nvSpPr>
          <p:spPr>
            <a:xfrm>
              <a:off x="9462939" y="1009860"/>
              <a:ext cx="138927" cy="1389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6E2845CE-CB11-0ED5-47B7-8653C365FCF6}"/>
                </a:ext>
              </a:extLst>
            </p:cNvPr>
            <p:cNvSpPr/>
            <p:nvPr/>
          </p:nvSpPr>
          <p:spPr>
            <a:xfrm>
              <a:off x="7700825" y="2657168"/>
              <a:ext cx="138927" cy="1389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A20F0C6-1D27-D8BC-F289-567EE547D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4. c) ii. </a:t>
            </a:r>
            <a:r>
              <a:rPr lang="de-DE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Madgwick</a:t>
            </a: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-Filter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C4609B-118C-AF0D-4986-30D2022BD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u="sng" dirty="0">
                <a:latin typeface="Palatino Linotype" panose="02040502050505030304" pitchFamily="18" charset="0"/>
              </a:rPr>
              <a:t>In der Kurve:</a:t>
            </a:r>
          </a:p>
          <a:p>
            <a:r>
              <a:rPr lang="de-DE" dirty="0">
                <a:latin typeface="Palatino Linotype" panose="02040502050505030304" pitchFamily="18" charset="0"/>
              </a:rPr>
              <a:t>Zurücksetzen der Orientierung, Vorgabe des Zielwinkels</a:t>
            </a:r>
          </a:p>
          <a:p>
            <a:r>
              <a:rPr lang="de-DE" dirty="0">
                <a:latin typeface="Palatino Linotype" panose="02040502050505030304" pitchFamily="18" charset="0"/>
              </a:rPr>
              <a:t>Orientierung über </a:t>
            </a:r>
            <a:r>
              <a:rPr lang="de-DE" dirty="0" err="1">
                <a:latin typeface="Palatino Linotype" panose="02040502050505030304" pitchFamily="18" charset="0"/>
              </a:rPr>
              <a:t>Madgwick</a:t>
            </a:r>
            <a:r>
              <a:rPr lang="de-DE" dirty="0">
                <a:latin typeface="Palatino Linotype" panose="02040502050505030304" pitchFamily="18" charset="0"/>
              </a:rPr>
              <a:t>-Filter ständig aktualisieren</a:t>
            </a:r>
          </a:p>
          <a:p>
            <a:r>
              <a:rPr lang="de-DE" dirty="0">
                <a:latin typeface="Palatino Linotype" panose="02040502050505030304" pitchFamily="18" charset="0"/>
              </a:rPr>
              <a:t>Abgleich mit den Sensordaten</a:t>
            </a:r>
          </a:p>
          <a:p>
            <a:r>
              <a:rPr lang="de-DE" dirty="0">
                <a:latin typeface="Palatino Linotype" panose="02040502050505030304" pitchFamily="18" charset="0"/>
              </a:rPr>
              <a:t>Kurskorrektur</a:t>
            </a:r>
          </a:p>
          <a:p>
            <a:r>
              <a:rPr lang="de-DE" dirty="0">
                <a:latin typeface="Palatino Linotype" panose="02040502050505030304" pitchFamily="18" charset="0"/>
              </a:rPr>
              <a:t>Fortsetzung bis Zielwinkel erreicht ist</a:t>
            </a:r>
          </a:p>
          <a:p>
            <a:pPr marL="0" indent="0">
              <a:buNone/>
            </a:pPr>
            <a:endParaRPr lang="de-DE" u="sng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de-DE" u="sng" dirty="0">
                <a:latin typeface="Palatino Linotype" panose="02040502050505030304" pitchFamily="18" charset="0"/>
              </a:rPr>
              <a:t>Auf der Geraden:</a:t>
            </a:r>
          </a:p>
          <a:p>
            <a:pPr marL="0" indent="0">
              <a:buNone/>
            </a:pPr>
            <a:r>
              <a:rPr lang="de-DE" sz="3600" dirty="0">
                <a:solidFill>
                  <a:srgbClr val="FF0000"/>
                </a:solidFill>
                <a:latin typeface="Palatino Linotype" panose="02040502050505030304" pitchFamily="18" charset="0"/>
                <a:sym typeface="Wingdings" panose="05000000000000000000" pitchFamily="2" charset="2"/>
              </a:rPr>
              <a:t></a:t>
            </a:r>
            <a:r>
              <a:rPr lang="de-DE" sz="4000" dirty="0">
                <a:solidFill>
                  <a:srgbClr val="FF0000"/>
                </a:solidFill>
                <a:latin typeface="Palatino Linotype" panose="02040502050505030304" pitchFamily="18" charset="0"/>
                <a:sym typeface="Wingdings" panose="05000000000000000000" pitchFamily="2" charset="2"/>
              </a:rPr>
              <a:t> </a:t>
            </a:r>
            <a:r>
              <a:rPr lang="de-DE" dirty="0">
                <a:latin typeface="Palatino Linotype" panose="02040502050505030304" pitchFamily="18" charset="0"/>
                <a:sym typeface="Wingdings" panose="05000000000000000000" pitchFamily="2" charset="2"/>
              </a:rPr>
              <a:t>(Motorbasierte Fahrweise)</a:t>
            </a:r>
            <a:endParaRPr lang="de-DE" dirty="0">
              <a:latin typeface="Palatino Linotype" panose="02040502050505030304" pitchFamily="18" charset="0"/>
            </a:endParaRPr>
          </a:p>
          <a:p>
            <a:endParaRPr lang="de-DE" dirty="0">
              <a:latin typeface="Palatino Linotype" panose="02040502050505030304" pitchFamily="18" charset="0"/>
            </a:endParaRP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E660338A-94EC-1293-D39F-4F16232AD1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452995"/>
              </p:ext>
            </p:extLst>
          </p:nvPr>
        </p:nvGraphicFramePr>
        <p:xfrm>
          <a:off x="7445828" y="4792207"/>
          <a:ext cx="45828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5229">
                  <a:extLst>
                    <a:ext uri="{9D8B030D-6E8A-4147-A177-3AD203B41FA5}">
                      <a16:colId xmlns:a16="http://schemas.microsoft.com/office/drawing/2014/main" val="299008690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520460583"/>
                    </a:ext>
                  </a:extLst>
                </a:gridCol>
                <a:gridCol w="1023257">
                  <a:extLst>
                    <a:ext uri="{9D8B030D-6E8A-4147-A177-3AD203B41FA5}">
                      <a16:colId xmlns:a16="http://schemas.microsoft.com/office/drawing/2014/main" val="7151498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Steuerungsmodell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Kurve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Gerade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188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Motorisierte Fahrweise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</a:t>
                      </a:r>
                      <a:r>
                        <a:rPr lang="de-DE" dirty="0">
                          <a:latin typeface="Palatino Linotype" panose="02040502050505030304" pitchFamily="18" charset="0"/>
                          <a:sym typeface="Symbol" panose="05050102010706020507" pitchFamily="18" charset="2"/>
                        </a:rPr>
                        <a:t>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34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Numerische</a:t>
                      </a:r>
                      <a:r>
                        <a:rPr lang="de-DE" baseline="0" dirty="0">
                          <a:latin typeface="Palatino Linotype" panose="02040502050505030304" pitchFamily="18" charset="0"/>
                        </a:rPr>
                        <a:t> Integration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()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17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>
                          <a:latin typeface="Palatino Linotype" panose="02040502050505030304" pitchFamily="18" charset="0"/>
                        </a:rPr>
                        <a:t>Madgwick</a:t>
                      </a:r>
                      <a:r>
                        <a:rPr lang="de-DE" dirty="0">
                          <a:latin typeface="Palatino Linotype" panose="02040502050505030304" pitchFamily="18" charset="0"/>
                        </a:rPr>
                        <a:t>-Filter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de-DE" dirty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378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PID-Regler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811808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88C90DCC-BFCE-56A9-DB9E-65053341F806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16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E899403-0013-482C-4F20-7BE6E7AA6D49}"/>
              </a:ext>
            </a:extLst>
          </p:cNvPr>
          <p:cNvSpPr txBox="1"/>
          <p:nvPr/>
        </p:nvSpPr>
        <p:spPr>
          <a:xfrm>
            <a:off x="8827395" y="-26998"/>
            <a:ext cx="525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Palatino Linotype" panose="02040502050505030304" pitchFamily="18" charset="0"/>
              </a:rPr>
              <a:t>0°</a:t>
            </a:r>
          </a:p>
        </p:txBody>
      </p:sp>
    </p:spTree>
    <p:extLst>
      <p:ext uri="{BB962C8B-B14F-4D97-AF65-F5344CB8AC3E}">
        <p14:creationId xmlns:p14="http://schemas.microsoft.com/office/powerpoint/2010/main" val="269792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87520-1113-2FB9-9E29-874A688D0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D567E4-F949-D5FA-AC28-6F48D993A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4. c) </a:t>
            </a:r>
            <a:r>
              <a:rPr lang="de-DE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iii.</a:t>
            </a: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 PID-Regler – Funktionsweise 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67CCF330-63B6-B358-A700-8D5CEFE2162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dirty="0">
                <a:latin typeface="Palatino Linotype" panose="02040502050505030304" pitchFamily="18" charset="0"/>
              </a:rPr>
              <a:t>e</a:t>
            </a:r>
            <a:r>
              <a:rPr lang="de-DE" sz="1800" dirty="0">
                <a:latin typeface="Palatino Linotype" panose="02040502050505030304" pitchFamily="18" charset="0"/>
              </a:rPr>
              <a:t>(t) = w(t) − x(t)</a:t>
            </a:r>
          </a:p>
          <a:p>
            <a:pPr marL="0" indent="0">
              <a:buNone/>
            </a:pPr>
            <a:r>
              <a:rPr lang="de-DE" sz="1800" dirty="0">
                <a:latin typeface="Palatino Linotype" panose="02040502050505030304" pitchFamily="18" charset="0"/>
              </a:rPr>
              <a:t>Regelabweichung = Sollwert - Istwert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4C25E9B-073C-A9B6-679D-FA867AF2460C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17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74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5D49B-659B-B98C-B004-135DFF940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D5470E-BE63-F656-541B-432955562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4. c) </a:t>
            </a:r>
            <a:r>
              <a:rPr lang="de-DE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iii.</a:t>
            </a: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 PID-Regler – Funktionsweise </a:t>
            </a:r>
          </a:p>
        </p:txBody>
      </p:sp>
      <p:pic>
        <p:nvPicPr>
          <p:cNvPr id="10" name="Inhaltsplatzhalter 9" descr="Ein Bild, das Text, Diagramm, Reihe, Schrift enthält.&#10;&#10;KI-generierte Inhalte können fehlerhaft sein.">
            <a:extLst>
              <a:ext uri="{FF2B5EF4-FFF2-40B4-BE49-F238E27FC236}">
                <a16:creationId xmlns:a16="http://schemas.microsoft.com/office/drawing/2014/main" id="{5F648E60-F039-85A3-B90D-3A8323592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137" y="1690688"/>
            <a:ext cx="6273581" cy="3811421"/>
          </a:xfrm>
        </p:spPr>
      </p:pic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A4C8EBE4-6FA3-3993-3D15-3C35BA85B54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e(t) = w(t) − x(t)</a:t>
            </a:r>
          </a:p>
          <a:p>
            <a:pPr marL="0" indent="0">
              <a:buNone/>
            </a:pPr>
            <a:r>
              <a:rPr lang="de-DE" sz="2800" dirty="0">
                <a:latin typeface="Palatino Linotype" panose="02040502050505030304" pitchFamily="18" charset="0"/>
              </a:rPr>
              <a:t>Regelabweichung = Sollwert - Istwert</a:t>
            </a:r>
            <a:endParaRPr lang="de-DE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endParaRPr lang="de-DE" u="sng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de-DE" u="sng" dirty="0" err="1">
                <a:latin typeface="Palatino Linotype" panose="02040502050505030304" pitchFamily="18" charset="0"/>
              </a:rPr>
              <a:t>Propotionalanteil</a:t>
            </a:r>
            <a:r>
              <a:rPr lang="de-DE" u="sng" dirty="0">
                <a:latin typeface="Palatino Linotype" panose="02040502050505030304" pitchFamily="18" charset="0"/>
              </a:rPr>
              <a:t>:</a:t>
            </a:r>
          </a:p>
          <a:p>
            <a:pPr marL="0" indent="0">
              <a:buNone/>
            </a:pPr>
            <a:r>
              <a:rPr lang="de-DE" dirty="0" err="1">
                <a:latin typeface="Palatino Linotype" panose="02040502050505030304" pitchFamily="18" charset="0"/>
              </a:rPr>
              <a:t>u</a:t>
            </a:r>
            <a:r>
              <a:rPr lang="de-DE" baseline="-25000" dirty="0" err="1">
                <a:latin typeface="Palatino Linotype" panose="02040502050505030304" pitchFamily="18" charset="0"/>
              </a:rPr>
              <a:t>P</a:t>
            </a:r>
            <a:r>
              <a:rPr lang="de-DE" dirty="0">
                <a:latin typeface="Palatino Linotype" panose="02040502050505030304" pitchFamily="18" charset="0"/>
              </a:rPr>
              <a:t> = </a:t>
            </a:r>
            <a:r>
              <a:rPr lang="de-DE" dirty="0" err="1">
                <a:latin typeface="Palatino Linotype" panose="02040502050505030304" pitchFamily="18" charset="0"/>
              </a:rPr>
              <a:t>k</a:t>
            </a:r>
            <a:r>
              <a:rPr lang="de-DE" baseline="-25000" dirty="0" err="1">
                <a:latin typeface="Palatino Linotype" panose="02040502050505030304" pitchFamily="18" charset="0"/>
              </a:rPr>
              <a:t>P</a:t>
            </a:r>
            <a:r>
              <a:rPr lang="de-DE" dirty="0">
                <a:latin typeface="Palatino Linotype" panose="02040502050505030304" pitchFamily="18" charset="0"/>
              </a:rPr>
              <a:t> · e(t)</a:t>
            </a: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de-DE" u="sng" dirty="0">
                <a:latin typeface="Palatino Linotype" panose="02040502050505030304" pitchFamily="18" charset="0"/>
              </a:rPr>
              <a:t>Integralanteil:</a:t>
            </a:r>
          </a:p>
          <a:p>
            <a:pPr marL="0" indent="0">
              <a:buNone/>
            </a:pPr>
            <a:r>
              <a:rPr lang="fr-FR" dirty="0" err="1">
                <a:latin typeface="Palatino Linotype" panose="02040502050505030304" pitchFamily="18" charset="0"/>
              </a:rPr>
              <a:t>u</a:t>
            </a:r>
            <a:r>
              <a:rPr lang="fr-FR" baseline="-25000" dirty="0" err="1">
                <a:latin typeface="Palatino Linotype" panose="02040502050505030304" pitchFamily="18" charset="0"/>
              </a:rPr>
              <a:t>I</a:t>
            </a:r>
            <a:r>
              <a:rPr lang="fr-FR" dirty="0">
                <a:latin typeface="Palatino Linotype" panose="02040502050505030304" pitchFamily="18" charset="0"/>
              </a:rPr>
              <a:t> = </a:t>
            </a:r>
            <a:r>
              <a:rPr lang="fr-FR" dirty="0" err="1">
                <a:latin typeface="Palatino Linotype" panose="02040502050505030304" pitchFamily="18" charset="0"/>
              </a:rPr>
              <a:t>k</a:t>
            </a:r>
            <a:r>
              <a:rPr lang="fr-FR" baseline="-25000" dirty="0" err="1">
                <a:latin typeface="Palatino Linotype" panose="02040502050505030304" pitchFamily="18" charset="0"/>
              </a:rPr>
              <a:t>I</a:t>
            </a:r>
            <a:r>
              <a:rPr lang="fr-FR" dirty="0">
                <a:latin typeface="Palatino Linotype" panose="02040502050505030304" pitchFamily="18" charset="0"/>
              </a:rPr>
              <a:t> · ∫ e(t)</a:t>
            </a:r>
            <a:r>
              <a:rPr lang="fr-FR" dirty="0" err="1">
                <a:latin typeface="Palatino Linotype" panose="02040502050505030304" pitchFamily="18" charset="0"/>
              </a:rPr>
              <a:t>dt</a:t>
            </a:r>
            <a:r>
              <a:rPr lang="fr-FR" dirty="0">
                <a:latin typeface="Palatino Linotype" panose="02040502050505030304" pitchFamily="18" charset="0"/>
              </a:rPr>
              <a:t> </a:t>
            </a:r>
          </a:p>
          <a:p>
            <a:pPr marL="0" indent="0">
              <a:buNone/>
            </a:pPr>
            <a:endParaRPr lang="fr-FR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fr-FR" u="sng" dirty="0" err="1">
                <a:latin typeface="Palatino Linotype" panose="02040502050505030304" pitchFamily="18" charset="0"/>
              </a:rPr>
              <a:t>Differentialanteil</a:t>
            </a:r>
            <a:r>
              <a:rPr lang="fr-FR" u="sng" dirty="0">
                <a:latin typeface="Palatino Linotype" panose="02040502050505030304" pitchFamily="18" charset="0"/>
              </a:rPr>
              <a:t>:</a:t>
            </a:r>
          </a:p>
          <a:p>
            <a:pPr marL="0" indent="0">
              <a:buNone/>
            </a:pPr>
            <a:r>
              <a:rPr lang="da-DK" dirty="0">
                <a:latin typeface="Palatino Linotype" panose="02040502050505030304" pitchFamily="18" charset="0"/>
              </a:rPr>
              <a:t>u</a:t>
            </a:r>
            <a:r>
              <a:rPr lang="da-DK" baseline="-25000" dirty="0">
                <a:latin typeface="Palatino Linotype" panose="02040502050505030304" pitchFamily="18" charset="0"/>
              </a:rPr>
              <a:t>D</a:t>
            </a:r>
            <a:r>
              <a:rPr lang="da-DK" dirty="0">
                <a:latin typeface="Palatino Linotype" panose="02040502050505030304" pitchFamily="18" charset="0"/>
              </a:rPr>
              <a:t> = k</a:t>
            </a:r>
            <a:r>
              <a:rPr lang="da-DK" baseline="-25000" dirty="0">
                <a:latin typeface="Palatino Linotype" panose="02040502050505030304" pitchFamily="18" charset="0"/>
              </a:rPr>
              <a:t>D</a:t>
            </a:r>
            <a:r>
              <a:rPr lang="da-DK" dirty="0">
                <a:latin typeface="Palatino Linotype" panose="02040502050505030304" pitchFamily="18" charset="0"/>
              </a:rPr>
              <a:t> · de(t)/dt</a:t>
            </a:r>
          </a:p>
          <a:p>
            <a:pPr marL="0" indent="0">
              <a:buNone/>
            </a:pPr>
            <a:endParaRPr lang="da-DK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da-DK" dirty="0">
                <a:latin typeface="Palatino Linotype" panose="02040502050505030304" pitchFamily="18" charset="0"/>
                <a:sym typeface="Wingdings" panose="05000000000000000000" pitchFamily="2" charset="2"/>
              </a:rPr>
              <a:t> u(t) = u</a:t>
            </a:r>
            <a:r>
              <a:rPr lang="da-DK" baseline="-25000" dirty="0">
                <a:latin typeface="Palatino Linotype" panose="02040502050505030304" pitchFamily="18" charset="0"/>
                <a:sym typeface="Wingdings" panose="05000000000000000000" pitchFamily="2" charset="2"/>
              </a:rPr>
              <a:t>P</a:t>
            </a:r>
            <a:r>
              <a:rPr lang="da-DK" dirty="0">
                <a:latin typeface="Palatino Linotype" panose="02040502050505030304" pitchFamily="18" charset="0"/>
                <a:sym typeface="Wingdings" panose="05000000000000000000" pitchFamily="2" charset="2"/>
              </a:rPr>
              <a:t> + u</a:t>
            </a:r>
            <a:r>
              <a:rPr lang="da-DK" baseline="-25000" dirty="0">
                <a:latin typeface="Palatino Linotype" panose="02040502050505030304" pitchFamily="18" charset="0"/>
                <a:sym typeface="Wingdings" panose="05000000000000000000" pitchFamily="2" charset="2"/>
              </a:rPr>
              <a:t>I</a:t>
            </a:r>
            <a:r>
              <a:rPr lang="da-DK" dirty="0">
                <a:latin typeface="Palatino Linotype" panose="02040502050505030304" pitchFamily="18" charset="0"/>
                <a:sym typeface="Wingdings" panose="05000000000000000000" pitchFamily="2" charset="2"/>
              </a:rPr>
              <a:t> + u</a:t>
            </a:r>
            <a:r>
              <a:rPr lang="da-DK" baseline="-25000" dirty="0">
                <a:latin typeface="Palatino Linotype" panose="02040502050505030304" pitchFamily="18" charset="0"/>
                <a:sym typeface="Wingdings" panose="05000000000000000000" pitchFamily="2" charset="2"/>
              </a:rPr>
              <a:t>D</a:t>
            </a:r>
            <a:endParaRPr lang="de-DE" baseline="-25000" dirty="0">
              <a:latin typeface="Palatino Linotype" panose="02040502050505030304" pitchFamily="18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1E5849E-8B5A-84ED-BF38-3E8FAAF60B36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18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486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70B28-408A-B554-7372-C82179AD5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E15E95-5A95-44B6-E029-1B0C90AC9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4. c) </a:t>
            </a:r>
            <a:r>
              <a:rPr lang="de-DE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iii.</a:t>
            </a: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 PID-Regler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0B5AF6-8B5C-9D0A-4F7F-6935B8443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4137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u="sng" dirty="0">
                <a:latin typeface="Palatino Linotype" panose="02040502050505030304" pitchFamily="18" charset="0"/>
              </a:rPr>
              <a:t>In der Kurve:</a:t>
            </a:r>
          </a:p>
          <a:p>
            <a:r>
              <a:rPr lang="de-DE" dirty="0">
                <a:latin typeface="Palatino Linotype" panose="02040502050505030304" pitchFamily="18" charset="0"/>
              </a:rPr>
              <a:t>Zielwinkel w(t) ist Vielfaches von 90° im Intervall [-180°, 180°]</a:t>
            </a:r>
          </a:p>
          <a:p>
            <a:pPr marL="0" indent="0">
              <a:buNone/>
            </a:pPr>
            <a:endParaRPr lang="de-DE" u="sng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de-DE" u="sng" dirty="0">
                <a:latin typeface="Palatino Linotype" panose="02040502050505030304" pitchFamily="18" charset="0"/>
              </a:rPr>
              <a:t>Auf der Geraden:</a:t>
            </a:r>
          </a:p>
          <a:p>
            <a:r>
              <a:rPr lang="de-DE" dirty="0">
                <a:latin typeface="Palatino Linotype" panose="02040502050505030304" pitchFamily="18" charset="0"/>
              </a:rPr>
              <a:t>Geradenlänge ist durch die Zeit vorgegeben (3s) </a:t>
            </a:r>
          </a:p>
          <a:p>
            <a:r>
              <a:rPr lang="de-DE" dirty="0">
                <a:latin typeface="Palatino Linotype" panose="02040502050505030304" pitchFamily="18" charset="0"/>
              </a:rPr>
              <a:t>Orientierung aus der vorangegangenen Kurve wird gehalten</a:t>
            </a:r>
          </a:p>
          <a:p>
            <a:endParaRPr lang="de-DE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endParaRPr lang="de-DE" sz="4000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B6C762B4-8848-E668-543D-2BD4B7E9EA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229625"/>
              </p:ext>
            </p:extLst>
          </p:nvPr>
        </p:nvGraphicFramePr>
        <p:xfrm>
          <a:off x="7445828" y="4792207"/>
          <a:ext cx="45828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5229">
                  <a:extLst>
                    <a:ext uri="{9D8B030D-6E8A-4147-A177-3AD203B41FA5}">
                      <a16:colId xmlns:a16="http://schemas.microsoft.com/office/drawing/2014/main" val="299008690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520460583"/>
                    </a:ext>
                  </a:extLst>
                </a:gridCol>
                <a:gridCol w="1023257">
                  <a:extLst>
                    <a:ext uri="{9D8B030D-6E8A-4147-A177-3AD203B41FA5}">
                      <a16:colId xmlns:a16="http://schemas.microsoft.com/office/drawing/2014/main" val="7151498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Steuerungsmodell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Kurve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Gerade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188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Motorisierte Fahrweise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</a:t>
                      </a:r>
                      <a:r>
                        <a:rPr lang="de-DE" dirty="0">
                          <a:latin typeface="Palatino Linotype" panose="02040502050505030304" pitchFamily="18" charset="0"/>
                          <a:sym typeface="Symbol" panose="05050102010706020507" pitchFamily="18" charset="2"/>
                        </a:rPr>
                        <a:t>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34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Numerische</a:t>
                      </a:r>
                      <a:r>
                        <a:rPr lang="de-DE" baseline="0" dirty="0">
                          <a:latin typeface="Palatino Linotype" panose="02040502050505030304" pitchFamily="18" charset="0"/>
                        </a:rPr>
                        <a:t> Integration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()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17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>
                          <a:latin typeface="Palatino Linotype" panose="02040502050505030304" pitchFamily="18" charset="0"/>
                        </a:rPr>
                        <a:t>Madgwick</a:t>
                      </a:r>
                      <a:r>
                        <a:rPr lang="de-DE" dirty="0">
                          <a:latin typeface="Palatino Linotype" panose="02040502050505030304" pitchFamily="18" charset="0"/>
                        </a:rPr>
                        <a:t>-Filter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de-DE" dirty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378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PID-Regler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81180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BCCCD597-B238-80AB-34FB-2FFF577BFC3B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19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91FD5AAA-02BB-104D-2F3C-E6EA342DD7D5}"/>
              </a:ext>
            </a:extLst>
          </p:cNvPr>
          <p:cNvGrpSpPr/>
          <p:nvPr/>
        </p:nvGrpSpPr>
        <p:grpSpPr>
          <a:xfrm>
            <a:off x="7785598" y="1590084"/>
            <a:ext cx="3154960" cy="2782410"/>
            <a:chOff x="7107031" y="592557"/>
            <a:chExt cx="3154960" cy="2782410"/>
          </a:xfrm>
        </p:grpSpPr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06A718AC-416B-865E-0B0F-E5F3C955ACC7}"/>
                </a:ext>
              </a:extLst>
            </p:cNvPr>
            <p:cNvSpPr/>
            <p:nvPr/>
          </p:nvSpPr>
          <p:spPr>
            <a:xfrm>
              <a:off x="7767569" y="1077020"/>
              <a:ext cx="2179782" cy="2179782"/>
            </a:xfrm>
            <a:prstGeom prst="roundRect">
              <a:avLst/>
            </a:prstGeom>
            <a:noFill/>
            <a:ln>
              <a:solidFill>
                <a:srgbClr val="156082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 descr="Ein Bild, das Spielzeug enthält.&#10;&#10;KI-generierte Inhalte können fehlerhaft sein.">
              <a:extLst>
                <a:ext uri="{FF2B5EF4-FFF2-40B4-BE49-F238E27FC236}">
                  <a16:creationId xmlns:a16="http://schemas.microsoft.com/office/drawing/2014/main" id="{9673E802-851C-3B4E-2250-1F643E0BC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6239" y="1928131"/>
              <a:ext cx="715752" cy="549816"/>
            </a:xfrm>
            <a:prstGeom prst="rect">
              <a:avLst/>
            </a:prstGeom>
          </p:spPr>
        </p:pic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F7F01236-AA92-91C0-A694-CB423E882600}"/>
                </a:ext>
              </a:extLst>
            </p:cNvPr>
            <p:cNvSpPr/>
            <p:nvPr/>
          </p:nvSpPr>
          <p:spPr>
            <a:xfrm>
              <a:off x="7677261" y="2780607"/>
              <a:ext cx="2529840" cy="5943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91B1D51C-5125-7E4A-CB24-AFC3D63A0235}"/>
                </a:ext>
              </a:extLst>
            </p:cNvPr>
            <p:cNvSpPr/>
            <p:nvPr/>
          </p:nvSpPr>
          <p:spPr>
            <a:xfrm>
              <a:off x="9897221" y="2477947"/>
              <a:ext cx="55210" cy="3433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2E76C295-2FEF-C2A3-149F-A9B8D99887D5}"/>
                </a:ext>
              </a:extLst>
            </p:cNvPr>
            <p:cNvSpPr txBox="1"/>
            <p:nvPr/>
          </p:nvSpPr>
          <p:spPr>
            <a:xfrm>
              <a:off x="7211171" y="2532744"/>
              <a:ext cx="421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Palatino Linotype" panose="02040502050505030304" pitchFamily="18" charset="0"/>
                </a:rPr>
                <a:t>0°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5FB3DCB1-620F-6964-BEA5-8BE8F42A4144}"/>
                </a:ext>
              </a:extLst>
            </p:cNvPr>
            <p:cNvSpPr txBox="1"/>
            <p:nvPr/>
          </p:nvSpPr>
          <p:spPr>
            <a:xfrm>
              <a:off x="7107031" y="1368108"/>
              <a:ext cx="525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Palatino Linotype" panose="02040502050505030304" pitchFamily="18" charset="0"/>
                </a:rPr>
                <a:t>90°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9FE3DE01-1778-E549-B858-985608CF9407}"/>
                </a:ext>
              </a:extLst>
            </p:cNvPr>
            <p:cNvSpPr txBox="1"/>
            <p:nvPr/>
          </p:nvSpPr>
          <p:spPr>
            <a:xfrm>
              <a:off x="9266575" y="592557"/>
              <a:ext cx="666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Palatino Linotype" panose="02040502050505030304" pitchFamily="18" charset="0"/>
                </a:rPr>
                <a:t>180°</a:t>
              </a:r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6AFDD4ED-3748-0F94-C3C8-939D5E6ED4F5}"/>
                </a:ext>
              </a:extLst>
            </p:cNvPr>
            <p:cNvSpPr/>
            <p:nvPr/>
          </p:nvSpPr>
          <p:spPr>
            <a:xfrm>
              <a:off x="7700825" y="1451552"/>
              <a:ext cx="138927" cy="1389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008BA4BB-9DA1-D8CF-5EE4-6CAC0715521A}"/>
                </a:ext>
              </a:extLst>
            </p:cNvPr>
            <p:cNvSpPr/>
            <p:nvPr/>
          </p:nvSpPr>
          <p:spPr>
            <a:xfrm>
              <a:off x="9873915" y="1451552"/>
              <a:ext cx="138927" cy="1389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ABEE8BD9-B6F4-5DA5-A1A2-9773B8FA2C96}"/>
                </a:ext>
              </a:extLst>
            </p:cNvPr>
            <p:cNvSpPr/>
            <p:nvPr/>
          </p:nvSpPr>
          <p:spPr>
            <a:xfrm>
              <a:off x="8113988" y="1004522"/>
              <a:ext cx="138927" cy="1389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E9BDD584-4D31-190B-A283-1C6EA2DD3064}"/>
                </a:ext>
              </a:extLst>
            </p:cNvPr>
            <p:cNvSpPr/>
            <p:nvPr/>
          </p:nvSpPr>
          <p:spPr>
            <a:xfrm>
              <a:off x="9462939" y="1009860"/>
              <a:ext cx="138927" cy="1389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D0D8B661-E3A7-BC3C-7C35-B09391CB6F17}"/>
                </a:ext>
              </a:extLst>
            </p:cNvPr>
            <p:cNvSpPr/>
            <p:nvPr/>
          </p:nvSpPr>
          <p:spPr>
            <a:xfrm>
              <a:off x="7700825" y="2657168"/>
              <a:ext cx="138927" cy="1389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63844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A1931E-35EB-0A6B-C322-BDE758796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1. Problemstellung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CD94866-14B5-362A-768F-01A8DDFAB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34724" y="1348892"/>
            <a:ext cx="5987999" cy="449100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DEEB0B3-DF70-8B16-1032-13831932B357}"/>
              </a:ext>
            </a:extLst>
          </p:cNvPr>
          <p:cNvSpPr txBox="1"/>
          <p:nvPr/>
        </p:nvSpPr>
        <p:spPr>
          <a:xfrm>
            <a:off x="3655563" y="5915235"/>
            <a:ext cx="451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Palatino Linotype" panose="02040502050505030304" pitchFamily="18" charset="0"/>
              </a:rPr>
              <a:t>Motorbasierte Fahrweise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1D4A063-F201-9890-6BD2-AB2BD7AAA3B5}"/>
              </a:ext>
            </a:extLst>
          </p:cNvPr>
          <p:cNvSpPr txBox="1"/>
          <p:nvPr/>
        </p:nvSpPr>
        <p:spPr>
          <a:xfrm>
            <a:off x="11588582" y="134292"/>
            <a:ext cx="32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2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290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59B93-5FFC-CF4D-4110-1543B0DE7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2061B7-2FE4-3861-85C9-83D60147D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Fahrplan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D4F1D8-613D-F535-686D-981470380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Problemstellung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Forschungsfragen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Ist-Zustand: Motorbasierte Fahrweise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IMU-basierte Steuerungsverfahren</a:t>
            </a:r>
          </a:p>
          <a:p>
            <a:pPr marL="971550" lvl="1" indent="-514350">
              <a:buFont typeface="+mj-lt"/>
              <a:buAutoNum type="alphaLcParenR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IMU-Fehlerbehandlung</a:t>
            </a:r>
          </a:p>
          <a:p>
            <a:pPr marL="971550" lvl="1" indent="-514350">
              <a:buFont typeface="+mj-lt"/>
              <a:buAutoNum type="alphaLcParenR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Versuchsaufbau</a:t>
            </a:r>
          </a:p>
          <a:p>
            <a:pPr marL="971550" lvl="1" indent="-514350">
              <a:buFont typeface="+mj-lt"/>
              <a:buAutoNum type="alphaLcParenR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IMU-basierte Steuerungsverfahren</a:t>
            </a:r>
          </a:p>
          <a:p>
            <a:pPr marL="1428750" lvl="2" indent="-514350">
              <a:buFont typeface="+mj-lt"/>
              <a:buAutoNum type="romanL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Numerische Integration </a:t>
            </a:r>
          </a:p>
          <a:p>
            <a:pPr marL="1428750" lvl="2" indent="-514350">
              <a:buFont typeface="+mj-lt"/>
              <a:buAutoNum type="romanLcPeriod"/>
            </a:pPr>
            <a:r>
              <a:rPr lang="de-DE" dirty="0" err="1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Madgwick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-Filter</a:t>
            </a:r>
          </a:p>
          <a:p>
            <a:pPr marL="1428750" lvl="2" indent="-514350">
              <a:buFont typeface="+mj-lt"/>
              <a:buAutoNum type="romanL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PID-Regler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5"/>
            </a:pPr>
            <a:r>
              <a:rPr lang="de-DE" sz="2800" dirty="0">
                <a:latin typeface="Palatino Linotype" panose="02040502050505030304" pitchFamily="18" charset="0"/>
              </a:rPr>
              <a:t>Evaluation der Ergebnisse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5"/>
            </a:pPr>
            <a:r>
              <a:rPr lang="de-DE" sz="2800" dirty="0">
                <a:latin typeface="Palatino Linotype" panose="02040502050505030304" pitchFamily="18" charset="0"/>
              </a:rPr>
              <a:t>Zusammenfassung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5"/>
            </a:pPr>
            <a:r>
              <a:rPr lang="de-DE" sz="2800" dirty="0">
                <a:latin typeface="Palatino Linotype" panose="02040502050505030304" pitchFamily="18" charset="0"/>
              </a:rPr>
              <a:t>Untersuchungen in der Zukunft</a:t>
            </a:r>
          </a:p>
          <a:p>
            <a:pPr marL="971550" lvl="1" indent="-514350">
              <a:buAutoNum type="arabicPeriod" startAt="7"/>
            </a:pPr>
            <a:endParaRPr lang="de-DE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405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B48FE-E467-B2E2-E12D-DFE9DF8CA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E7A433-776C-1AA0-AA9F-AF5C29980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5. Evaluation der Ergebnisse – F1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3C9C45-4A8F-016B-BFC9-76ACC9ACA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02770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de-DE" sz="2000" dirty="0">
                <a:latin typeface="Palatino Linotype" panose="02040502050505030304" pitchFamily="18" charset="0"/>
              </a:rPr>
              <a:t>Wie lässt sich die Fahrgenauigkeit von </a:t>
            </a:r>
            <a:r>
              <a:rPr lang="de-DE" sz="2000" dirty="0" err="1">
                <a:latin typeface="Palatino Linotype" panose="02040502050505030304" pitchFamily="18" charset="0"/>
              </a:rPr>
              <a:t>Murmecha</a:t>
            </a:r>
            <a:r>
              <a:rPr lang="de-DE" sz="2000" dirty="0">
                <a:latin typeface="Palatino Linotype" panose="02040502050505030304" pitchFamily="18" charset="0"/>
              </a:rPr>
              <a:t> verbessern, wenn man IMU-Daten statt nur die Motorsteuerung nutzt?</a:t>
            </a:r>
            <a:endParaRPr lang="de-DE" dirty="0">
              <a:latin typeface="Palatino Linotype" panose="02040502050505030304" pitchFamily="18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48D16FC-DD5E-27BD-ADFA-495319B10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3360" y="3128037"/>
            <a:ext cx="3665232" cy="274892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6F2C07B-B0E4-FC67-CA1F-CD41E8733B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88568" y="3128037"/>
            <a:ext cx="3665232" cy="274892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44BAD19-4CA7-5B23-10B5-8908EC0116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8152" y="3128037"/>
            <a:ext cx="3665232" cy="274892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F819A01-8EBB-8FCA-9AF6-EEE0C529C2C7}"/>
              </a:ext>
            </a:extLst>
          </p:cNvPr>
          <p:cNvSpPr txBox="1"/>
          <p:nvPr/>
        </p:nvSpPr>
        <p:spPr>
          <a:xfrm>
            <a:off x="1048283" y="5862745"/>
            <a:ext cx="2764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Palatino Linotype" panose="02040502050505030304" pitchFamily="18" charset="0"/>
              </a:rPr>
              <a:t>Motorbasierte Fahrweise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A1880DB-521B-955D-AA5D-E4A068F6C905}"/>
              </a:ext>
            </a:extLst>
          </p:cNvPr>
          <p:cNvSpPr txBox="1"/>
          <p:nvPr/>
        </p:nvSpPr>
        <p:spPr>
          <a:xfrm>
            <a:off x="4593490" y="5876962"/>
            <a:ext cx="2764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Palatino Linotype" panose="02040502050505030304" pitchFamily="18" charset="0"/>
              </a:rPr>
              <a:t>Numerische Integration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5AA76AF-424C-71E1-C61F-C95E78DB8F5B}"/>
              </a:ext>
            </a:extLst>
          </p:cNvPr>
          <p:cNvSpPr txBox="1"/>
          <p:nvPr/>
        </p:nvSpPr>
        <p:spPr>
          <a:xfrm>
            <a:off x="8138698" y="5876962"/>
            <a:ext cx="2764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latin typeface="Palatino Linotype" panose="02040502050505030304" pitchFamily="18" charset="0"/>
              </a:rPr>
              <a:t>Madgwick</a:t>
            </a:r>
            <a:r>
              <a:rPr lang="de-DE" dirty="0">
                <a:latin typeface="Palatino Linotype" panose="02040502050505030304" pitchFamily="18" charset="0"/>
              </a:rPr>
              <a:t>-Filter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86434E8-990B-9F6C-CB9A-40E4B4433BF5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21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460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C8861-BD03-9751-1CE5-ADF494CA2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27E522-3E82-4975-DB88-1928046F3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5. Evaluation der Ergebnisse – F1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D43AE7-699A-85B6-D2BC-22BBBC47C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02770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de-DE" sz="2000" dirty="0">
                <a:latin typeface="Palatino Linotype" panose="02040502050505030304" pitchFamily="18" charset="0"/>
              </a:rPr>
              <a:t>Wie lässt sich die Fahrgenauigkeit von </a:t>
            </a:r>
            <a:r>
              <a:rPr lang="de-DE" sz="2000" dirty="0" err="1">
                <a:latin typeface="Palatino Linotype" panose="02040502050505030304" pitchFamily="18" charset="0"/>
              </a:rPr>
              <a:t>Murmecha</a:t>
            </a:r>
            <a:r>
              <a:rPr lang="de-DE" sz="2000" dirty="0">
                <a:latin typeface="Palatino Linotype" panose="02040502050505030304" pitchFamily="18" charset="0"/>
              </a:rPr>
              <a:t> verbessern, wenn man IMU-Daten statt nur die Motorsteuerung nutzt?</a:t>
            </a:r>
            <a:endParaRPr lang="de-DE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BDC5E81-AC1B-5148-4421-61CB628B7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596506" y="2529369"/>
            <a:ext cx="6998988" cy="417533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5DCE156-2A42-337F-5C15-AFA9794E49B6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22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315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49F41-9A08-3F1D-199E-8A2800328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48D15F-6703-7D89-949C-91A792003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5. Evaluation der Ergebnisse – F2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D07791-04AF-E842-B914-BD1BA18BC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de-DE" sz="2000" dirty="0">
                <a:latin typeface="Palatino Linotype" panose="02040502050505030304" pitchFamily="18" charset="0"/>
              </a:rPr>
              <a:t>Welche Fehler gibt es in den IMU-Daten und welche entsprechenden  Minimierungsstrategien werden genutzt?</a:t>
            </a: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FE774AD-8E28-8470-68BF-7E11676E9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8200" y="2569074"/>
            <a:ext cx="5203494" cy="310107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B719DD8-E50F-2DAA-54C4-50C4F264D7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363473" y="2573655"/>
            <a:ext cx="5203494" cy="310107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4BAD6ED-BEFE-9661-4A68-C3FC71F015A0}"/>
              </a:ext>
            </a:extLst>
          </p:cNvPr>
          <p:cNvSpPr txBox="1"/>
          <p:nvPr/>
        </p:nvSpPr>
        <p:spPr>
          <a:xfrm>
            <a:off x="1636402" y="5891851"/>
            <a:ext cx="3607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Palatino Linotype" panose="02040502050505030304" pitchFamily="18" charset="0"/>
              </a:rPr>
              <a:t>Gyroskop-Daten inkl. Offset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DDCDA22-6CF2-31A5-7731-4ECAE4404008}"/>
              </a:ext>
            </a:extLst>
          </p:cNvPr>
          <p:cNvSpPr txBox="1"/>
          <p:nvPr/>
        </p:nvSpPr>
        <p:spPr>
          <a:xfrm>
            <a:off x="7310071" y="5874657"/>
            <a:ext cx="3310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Palatino Linotype" panose="02040502050505030304" pitchFamily="18" charset="0"/>
              </a:rPr>
              <a:t>Gyroskop-Daten (kalibriert)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901FABC-10D2-BACD-E03A-52D0DF0B7E08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23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77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D1845-E9E1-B6D2-8AC5-BE94921F7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887D80-53ED-A233-F5A8-BA41435DF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5. Evaluation der Ergebnisse – F2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88E2AFB-06F7-D48C-5A18-5644ABB543EA}"/>
              </a:ext>
            </a:extLst>
          </p:cNvPr>
          <p:cNvSpPr txBox="1">
            <a:spLocks/>
          </p:cNvSpPr>
          <p:nvPr/>
        </p:nvSpPr>
        <p:spPr>
          <a:xfrm>
            <a:off x="838200" y="1365009"/>
            <a:ext cx="10790208" cy="6363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de-DE" sz="2000">
                <a:latin typeface="Palatino Linotype" panose="02040502050505030304" pitchFamily="18" charset="0"/>
              </a:rPr>
              <a:t>Welche Fehler gibt es in den IMU-Daten und welche entsprechenden  Minimierungsstrategien werden genutzt?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>
              <a:latin typeface="Palatino Linotype" panose="02040502050505030304" pitchFamily="18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694125F-348A-D4FE-F01F-050AE5D87A9B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24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Folienzoom 8">
                <a:extLst>
                  <a:ext uri="{FF2B5EF4-FFF2-40B4-BE49-F238E27FC236}">
                    <a16:creationId xmlns:a16="http://schemas.microsoft.com/office/drawing/2014/main" id="{B8283AD4-F330-C7D7-80DA-8A02DE89BE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8323011"/>
                  </p:ext>
                </p:extLst>
              </p:nvPr>
            </p:nvGraphicFramePr>
            <p:xfrm>
              <a:off x="-794950" y="2142801"/>
              <a:ext cx="7525265" cy="4232962"/>
            </p:xfrm>
            <a:graphic>
              <a:graphicData uri="http://schemas.microsoft.com/office/powerpoint/2016/slidezoom">
                <pslz:sldZm>
                  <pslz:sldZmObj sldId="301" cId="3541284525">
                    <pslz:zmPr id="{525997D2-C9ED-4496-A261-571910DB6F99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525265" cy="423296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Folienzoom 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B8283AD4-F330-C7D7-80DA-8A02DE89BE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94950" y="2142801"/>
                <a:ext cx="7525265" cy="423296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Folienzoom 10">
                <a:extLst>
                  <a:ext uri="{FF2B5EF4-FFF2-40B4-BE49-F238E27FC236}">
                    <a16:creationId xmlns:a16="http://schemas.microsoft.com/office/drawing/2014/main" id="{E2BFF9AA-4587-DDD8-9329-A6596C9C70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50691503"/>
                  </p:ext>
                </p:extLst>
              </p:nvPr>
            </p:nvGraphicFramePr>
            <p:xfrm>
              <a:off x="5152767" y="2142801"/>
              <a:ext cx="7525265" cy="4232962"/>
            </p:xfrm>
            <a:graphic>
              <a:graphicData uri="http://schemas.microsoft.com/office/powerpoint/2016/slidezoom">
                <pslz:sldZm>
                  <pslz:sldZmObj sldId="302" cId="3587420640">
                    <pslz:zmPr id="{219AA5A6-63C3-498A-A839-B511A3C1766B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525265" cy="423296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Folienzoom 1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E2BFF9AA-4587-DDD8-9329-A6596C9C70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52767" y="2142801"/>
                <a:ext cx="7525265" cy="423296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4888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AB326-ADC2-7DE5-0E5B-BB988D73E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82BDEE4-4DD2-E93E-B56E-14A92816D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569536" y="811181"/>
            <a:ext cx="7052928" cy="60468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15577DB-600C-62B6-AD3D-084A1C7FD62F}"/>
              </a:ext>
            </a:extLst>
          </p:cNvPr>
          <p:cNvSpPr txBox="1"/>
          <p:nvPr/>
        </p:nvSpPr>
        <p:spPr>
          <a:xfrm>
            <a:off x="4794421" y="164165"/>
            <a:ext cx="3323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Gyroskop-Daten</a:t>
            </a:r>
          </a:p>
        </p:txBody>
      </p:sp>
    </p:spTree>
    <p:extLst>
      <p:ext uri="{BB962C8B-B14F-4D97-AF65-F5344CB8AC3E}">
        <p14:creationId xmlns:p14="http://schemas.microsoft.com/office/powerpoint/2010/main" val="3541284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C4A59-EDD5-9E21-33CC-3C105B003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79DAB38-60DE-A022-EB10-E175FE3A2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569536" y="811181"/>
            <a:ext cx="7052928" cy="604681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F8D55EE-9123-219C-7D44-45D85FAB9782}"/>
              </a:ext>
            </a:extLst>
          </p:cNvPr>
          <p:cNvSpPr txBox="1"/>
          <p:nvPr/>
        </p:nvSpPr>
        <p:spPr>
          <a:xfrm>
            <a:off x="4794421" y="164165"/>
            <a:ext cx="3323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latin typeface="Palatino Linotype" panose="02040502050505030304" pitchFamily="18" charset="0"/>
              </a:rPr>
              <a:t>Akzelerometer</a:t>
            </a:r>
            <a:r>
              <a:rPr lang="de-DE" sz="2400" dirty="0">
                <a:latin typeface="Palatino Linotype" panose="02040502050505030304" pitchFamily="18" charset="0"/>
              </a:rPr>
              <a:t>-Daten</a:t>
            </a:r>
          </a:p>
        </p:txBody>
      </p:sp>
    </p:spTree>
    <p:extLst>
      <p:ext uri="{BB962C8B-B14F-4D97-AF65-F5344CB8AC3E}">
        <p14:creationId xmlns:p14="http://schemas.microsoft.com/office/powerpoint/2010/main" val="3587420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E2F90-A744-8D32-A682-B752E0544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94A887-9394-55D1-9CE7-29BBDA6BF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5. Evaluation der Ergebnisse – F2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0E13F313-B4B5-6705-068E-32CB984FF446}"/>
              </a:ext>
            </a:extLst>
          </p:cNvPr>
          <p:cNvSpPr txBox="1">
            <a:spLocks/>
          </p:cNvSpPr>
          <p:nvPr/>
        </p:nvSpPr>
        <p:spPr>
          <a:xfrm>
            <a:off x="838200" y="1365009"/>
            <a:ext cx="10790208" cy="6363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de-DE" sz="2000">
                <a:latin typeface="Palatino Linotype" panose="02040502050505030304" pitchFamily="18" charset="0"/>
              </a:rPr>
              <a:t>Welche Fehler gibt es in den IMU-Daten und welche entsprechenden  Minimierungsstrategien werden genutzt?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>
              <a:latin typeface="Palatino Linotype" panose="02040502050505030304" pitchFamily="18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CEC1AA1-6889-ECD3-7C12-0E24F66A5216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27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Folienzoom 8">
                <a:extLst>
                  <a:ext uri="{FF2B5EF4-FFF2-40B4-BE49-F238E27FC236}">
                    <a16:creationId xmlns:a16="http://schemas.microsoft.com/office/drawing/2014/main" id="{0A7DF322-4BBD-6217-3548-5678876026A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794950" y="2142801"/>
              <a:ext cx="7525265" cy="4232962"/>
            </p:xfrm>
            <a:graphic>
              <a:graphicData uri="http://schemas.microsoft.com/office/powerpoint/2016/slidezoom">
                <pslz:sldZm>
                  <pslz:sldZmObj sldId="301" cId="3541284525">
                    <pslz:zmPr id="{525997D2-C9ED-4496-A261-571910DB6F99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525265" cy="423296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Folienzoom 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A7DF322-4BBD-6217-3548-5678876026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94950" y="2142801"/>
                <a:ext cx="7525265" cy="423296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Folienzoom 10">
                <a:extLst>
                  <a:ext uri="{FF2B5EF4-FFF2-40B4-BE49-F238E27FC236}">
                    <a16:creationId xmlns:a16="http://schemas.microsoft.com/office/drawing/2014/main" id="{355BBB4B-7D64-60D8-CF79-CBCC30121F8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152767" y="2142801"/>
              <a:ext cx="7525265" cy="4232962"/>
            </p:xfrm>
            <a:graphic>
              <a:graphicData uri="http://schemas.microsoft.com/office/powerpoint/2016/slidezoom">
                <pslz:sldZm>
                  <pslz:sldZmObj sldId="302" cId="3587420640">
                    <pslz:zmPr id="{219AA5A6-63C3-498A-A839-B511A3C1766B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525265" cy="423296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Folienzoom 1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55BBB4B-7D64-60D8-CF79-CBCC30121F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52767" y="2142801"/>
                <a:ext cx="7525265" cy="423296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348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7FBAA-7B81-378C-4164-AE98DEF80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3FE55D-7E3F-5D75-33A7-E78543FD3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5. Evaluation der Ergebnisse – F3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F98AD9-76B0-1DC1-CD97-A9A716A23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sz="2000" dirty="0" err="1">
                <a:latin typeface="Palatino Linotype" panose="02040502050505030304" pitchFamily="18" charset="0"/>
              </a:rPr>
              <a:t>Madgwick</a:t>
            </a:r>
            <a:r>
              <a:rPr lang="de-DE" sz="2000" dirty="0">
                <a:latin typeface="Palatino Linotype" panose="02040502050505030304" pitchFamily="18" charset="0"/>
              </a:rPr>
              <a:t>-Filter: Höhere Kurvengenauigkeit als Numerische Integration? </a:t>
            </a:r>
            <a:br>
              <a:rPr lang="de-DE" sz="2000" dirty="0">
                <a:latin typeface="Palatino Linotype" panose="02040502050505030304" pitchFamily="18" charset="0"/>
              </a:rPr>
            </a:br>
            <a:r>
              <a:rPr lang="de-DE" sz="2000" dirty="0">
                <a:latin typeface="Palatino Linotype" panose="02040502050505030304" pitchFamily="18" charset="0"/>
              </a:rPr>
              <a:t>Verlängert der Filter-Einsatz die Fahrtzeit? </a:t>
            </a:r>
          </a:p>
          <a:p>
            <a:pPr marL="0" indent="0">
              <a:buNone/>
            </a:pPr>
            <a:endParaRPr lang="de-DE" sz="2000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de-DE" sz="2000" dirty="0">
                <a:latin typeface="Palatino Linotype" panose="02040502050505030304" pitchFamily="18" charset="0"/>
              </a:rPr>
              <a:t>Ja! (in den Kurven)</a:t>
            </a:r>
          </a:p>
          <a:p>
            <a:pPr marL="0" indent="0">
              <a:buNone/>
            </a:pPr>
            <a:endParaRPr lang="de-DE" sz="2000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41C5C91-614B-BD8B-368E-92DFCE4E0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10101" y="2807155"/>
            <a:ext cx="6553098" cy="3909331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E2EBEEF4-42C8-F824-D1FE-BEF7CB75AB32}"/>
              </a:ext>
            </a:extLst>
          </p:cNvPr>
          <p:cNvSpPr/>
          <p:nvPr/>
        </p:nvSpPr>
        <p:spPr>
          <a:xfrm>
            <a:off x="6550924" y="2637712"/>
            <a:ext cx="3493827" cy="4078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BD15F72-C970-95D3-A4F4-3029E74C49AF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28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136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FC3DC-39AA-13DC-F777-5AEBE5A2A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0D8BDF-3AFC-9B47-1BCC-66BECB514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5. Evaluation der Ergebnisse – F3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38BAA5-121B-11F1-DBC6-5EAF1783E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sz="2000" dirty="0" err="1">
                <a:latin typeface="Palatino Linotype" panose="02040502050505030304" pitchFamily="18" charset="0"/>
              </a:rPr>
              <a:t>Madgwick</a:t>
            </a:r>
            <a:r>
              <a:rPr lang="de-DE" sz="2000" dirty="0">
                <a:latin typeface="Palatino Linotype" panose="02040502050505030304" pitchFamily="18" charset="0"/>
              </a:rPr>
              <a:t>-Filter: Höhere Kurvengenauigkeit als Numerische Integration? </a:t>
            </a:r>
            <a:br>
              <a:rPr lang="de-DE" sz="2000" dirty="0">
                <a:latin typeface="Palatino Linotype" panose="02040502050505030304" pitchFamily="18" charset="0"/>
              </a:rPr>
            </a:br>
            <a:r>
              <a:rPr lang="de-DE" sz="2000" dirty="0">
                <a:latin typeface="Palatino Linotype" panose="02040502050505030304" pitchFamily="18" charset="0"/>
              </a:rPr>
              <a:t>Verlängert der Filter-Einsatz die Fahrtzeit? </a:t>
            </a:r>
          </a:p>
          <a:p>
            <a:pPr marL="0" indent="0">
              <a:buNone/>
            </a:pPr>
            <a:endParaRPr lang="de-DE" sz="2000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de-DE" sz="2000" dirty="0">
                <a:latin typeface="Palatino Linotype" panose="02040502050505030304" pitchFamily="18" charset="0"/>
              </a:rPr>
              <a:t>Ja! (in den Kurven)</a:t>
            </a:r>
          </a:p>
          <a:p>
            <a:pPr marL="0" indent="0">
              <a:buNone/>
            </a:pPr>
            <a:r>
              <a:rPr lang="de-DE" sz="2000" dirty="0">
                <a:latin typeface="Palatino Linotype" panose="02040502050505030304" pitchFamily="18" charset="0"/>
              </a:rPr>
              <a:t>Nein! (nicht merklich)</a:t>
            </a:r>
          </a:p>
          <a:p>
            <a:pPr marL="0" indent="0">
              <a:buNone/>
            </a:pPr>
            <a:endParaRPr lang="de-DE" sz="2000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endParaRPr lang="de-DE" sz="2000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8C4A810-B0A4-481D-B8CB-BFEB3A3BC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978" y="3085072"/>
            <a:ext cx="4272384" cy="183244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E6EA9FA-71AD-97C1-783E-D21826FA4143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29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673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561A0-8000-2F38-82A4-D0E427EFC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3D5D4C-9B2D-D240-AE70-233237CE2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1. Problemstellung – Lösungsansatz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528547-A2F6-5521-7120-E6113AC9C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latin typeface="Palatino Linotype" panose="02040502050505030304" pitchFamily="18" charset="0"/>
              </a:rPr>
              <a:t>Roboter befähigen, seinen Gleichgewichtssinn (IMU) zu verwenden</a:t>
            </a:r>
          </a:p>
          <a:p>
            <a:r>
              <a:rPr lang="de-DE" dirty="0">
                <a:latin typeface="Palatino Linotype" panose="02040502050505030304" pitchFamily="18" charset="0"/>
              </a:rPr>
              <a:t>IMU </a:t>
            </a:r>
            <a:r>
              <a:rPr lang="de-DE" dirty="0">
                <a:latin typeface="Palatino Linotype" panose="02040502050505030304" pitchFamily="18" charset="0"/>
                <a:sym typeface="Wingdings" panose="05000000000000000000" pitchFamily="2" charset="2"/>
              </a:rPr>
              <a:t> „Inertial Measurement Unit“</a:t>
            </a: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Gyroskop (Winkelgeschwindigkeit)</a:t>
            </a:r>
          </a:p>
          <a:p>
            <a:pPr lvl="1"/>
            <a:r>
              <a:rPr lang="de-DE" dirty="0" err="1">
                <a:latin typeface="Palatino Linotype" panose="02040502050505030304" pitchFamily="18" charset="0"/>
              </a:rPr>
              <a:t>Akzelerometer</a:t>
            </a:r>
            <a:r>
              <a:rPr lang="de-DE" dirty="0">
                <a:latin typeface="Palatino Linotype" panose="02040502050505030304" pitchFamily="18" charset="0"/>
              </a:rPr>
              <a:t> (eigene Beschleunigung, Erdbeschleunigung)</a:t>
            </a:r>
            <a:endParaRPr lang="de-DE" dirty="0">
              <a:latin typeface="Palatino Linotype" panose="02040502050505030304" pitchFamily="18" charset="0"/>
              <a:sym typeface="Wingdings" panose="05000000000000000000" pitchFamily="2" charset="2"/>
            </a:endParaRPr>
          </a:p>
          <a:p>
            <a:r>
              <a:rPr lang="de-DE" dirty="0">
                <a:latin typeface="Palatino Linotype" panose="02040502050505030304" pitchFamily="18" charset="0"/>
              </a:rPr>
              <a:t>Kenntnis der eigenen Lage im Raum </a:t>
            </a:r>
            <a:r>
              <a:rPr lang="de-DE" dirty="0">
                <a:latin typeface="Palatino Linotype" panose="02040502050505030304" pitchFamily="18" charset="0"/>
                <a:sym typeface="Wingdings" panose="05000000000000000000" pitchFamily="2" charset="2"/>
              </a:rPr>
              <a:t> </a:t>
            </a:r>
            <a:r>
              <a:rPr lang="de-DE" dirty="0">
                <a:latin typeface="Palatino Linotype" panose="02040502050505030304" pitchFamily="18" charset="0"/>
              </a:rPr>
              <a:t>ermöglicht Kurskorrekturen</a:t>
            </a:r>
          </a:p>
          <a:p>
            <a:r>
              <a:rPr lang="de-DE" dirty="0">
                <a:latin typeface="Palatino Linotype" panose="02040502050505030304" pitchFamily="18" charset="0"/>
              </a:rPr>
              <a:t>Test IMU-basierter Steuerungsmodelle</a:t>
            </a:r>
          </a:p>
          <a:p>
            <a:endParaRPr lang="de-DE" dirty="0">
              <a:latin typeface="Palatino Linotype" panose="02040502050505030304" pitchFamily="18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27043B0-03ED-8117-4588-D25F9295F990}"/>
              </a:ext>
            </a:extLst>
          </p:cNvPr>
          <p:cNvSpPr txBox="1"/>
          <p:nvPr/>
        </p:nvSpPr>
        <p:spPr>
          <a:xfrm>
            <a:off x="11588582" y="134292"/>
            <a:ext cx="32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3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80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745BC-3BD4-5E3D-40F3-49815268B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0BBEA7-91B6-CC66-E59A-60F9EB631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7. Evaluation der Ergebnisse – F4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2629DE-FBAA-20C1-C399-8D52A0817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8492"/>
            <a:ext cx="10515600" cy="75791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de-DE" sz="2000" dirty="0">
                <a:latin typeface="Palatino Linotype" panose="02040502050505030304" pitchFamily="18" charset="0"/>
              </a:rPr>
              <a:t>Kann ein PID-Regler die Steuerungsgenauigkeit (insbesondere die Streckengenauigkeit) verbessern?</a:t>
            </a:r>
          </a:p>
          <a:p>
            <a:pPr marL="0" indent="0">
              <a:buNone/>
            </a:pPr>
            <a:endParaRPr lang="de-DE" sz="2000" dirty="0">
              <a:latin typeface="Palatino Linotype" panose="02040502050505030304" pitchFamily="18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55CCF98-9FF6-674F-49F5-A9F19367E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2410545"/>
            <a:ext cx="6553100" cy="390933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D8EC791-A75E-CF8A-7EF6-7359B5BE4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9245" y="2410545"/>
            <a:ext cx="2584135" cy="390933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7420EA9-152D-ECFA-CFDF-1D9DF0E753E5}"/>
              </a:ext>
            </a:extLst>
          </p:cNvPr>
          <p:cNvSpPr txBox="1"/>
          <p:nvPr/>
        </p:nvSpPr>
        <p:spPr>
          <a:xfrm>
            <a:off x="1173892" y="6337918"/>
            <a:ext cx="4028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Palatino Linotype" panose="02040502050505030304" pitchFamily="18" charset="0"/>
              </a:rPr>
              <a:t>Kurvengenauigkeit (Zielwinkel 90°)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DA20574-2B7F-E8EA-414C-19C0784A2404}"/>
              </a:ext>
            </a:extLst>
          </p:cNvPr>
          <p:cNvSpPr txBox="1"/>
          <p:nvPr/>
        </p:nvSpPr>
        <p:spPr>
          <a:xfrm>
            <a:off x="8237839" y="6337918"/>
            <a:ext cx="4028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Palatino Linotype" panose="02040502050505030304" pitchFamily="18" charset="0"/>
              </a:rPr>
              <a:t>Streckengenauigkeit (Zielwinkel 0°)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BE54DD8-78DA-A701-DCE6-7A73F293B491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30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6449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ED28E-E976-92EF-F174-10184B24E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7AD59-BAFA-25C5-F117-0EAC426D2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5. Evaluation der Ergebnisse – F4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247EEC-A6E7-EE3E-13FB-99FBC6D26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8492"/>
            <a:ext cx="10515600" cy="75791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de-DE" sz="2000" dirty="0">
                <a:latin typeface="Palatino Linotype" panose="02040502050505030304" pitchFamily="18" charset="0"/>
              </a:rPr>
              <a:t>Kann ein PID-Regler die Steuerungsgenauigkeit (insbesondere die Streckengenauigkeit) verbessern?</a:t>
            </a:r>
          </a:p>
          <a:p>
            <a:pPr marL="0" indent="0">
              <a:buNone/>
            </a:pPr>
            <a:endParaRPr lang="de-DE" sz="2000" dirty="0">
              <a:latin typeface="Palatino Linotype" panose="02040502050505030304" pitchFamily="18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9A3F79D-FC09-2EF4-E180-043329E1F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44333" y="2904055"/>
            <a:ext cx="2959148" cy="221936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0ABC159-F4FF-899B-6F02-E7ADD95D85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5317" y="2904055"/>
            <a:ext cx="2959148" cy="221936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AE73B11-192F-A5FB-0D95-CA517F7E52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3349" y="2904055"/>
            <a:ext cx="2959148" cy="221936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63A0334-E372-27AB-D4BA-25A83ECE8091}"/>
              </a:ext>
            </a:extLst>
          </p:cNvPr>
          <p:cNvSpPr txBox="1"/>
          <p:nvPr/>
        </p:nvSpPr>
        <p:spPr>
          <a:xfrm>
            <a:off x="1205595" y="5180348"/>
            <a:ext cx="1696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Palatino Linotype" panose="02040502050505030304" pitchFamily="18" charset="0"/>
              </a:rPr>
              <a:t>Motorbasierte Fahrweise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DA0A86B-EE63-81F6-1EE6-45757C74D8B7}"/>
              </a:ext>
            </a:extLst>
          </p:cNvPr>
          <p:cNvSpPr txBox="1"/>
          <p:nvPr/>
        </p:nvSpPr>
        <p:spPr>
          <a:xfrm>
            <a:off x="3988914" y="5194565"/>
            <a:ext cx="1696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Palatino Linotype" panose="02040502050505030304" pitchFamily="18" charset="0"/>
              </a:rPr>
              <a:t>Numerische Integration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3247216-021E-0CC5-969B-B0C9B6A50374}"/>
              </a:ext>
            </a:extLst>
          </p:cNvPr>
          <p:cNvSpPr txBox="1"/>
          <p:nvPr/>
        </p:nvSpPr>
        <p:spPr>
          <a:xfrm>
            <a:off x="6726505" y="5194565"/>
            <a:ext cx="1696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latin typeface="Palatino Linotype" panose="02040502050505030304" pitchFamily="18" charset="0"/>
              </a:rPr>
              <a:t>Madgwick</a:t>
            </a:r>
            <a:r>
              <a:rPr lang="de-DE" dirty="0">
                <a:latin typeface="Palatino Linotype" panose="02040502050505030304" pitchFamily="18" charset="0"/>
              </a:rPr>
              <a:t>-Filter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4F316BC-2C36-C57C-610F-089095DC6E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946301" y="2904055"/>
            <a:ext cx="2959148" cy="221936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F7BD0215-E8B1-BD9B-D0F8-9EBDC5485093}"/>
              </a:ext>
            </a:extLst>
          </p:cNvPr>
          <p:cNvSpPr txBox="1"/>
          <p:nvPr/>
        </p:nvSpPr>
        <p:spPr>
          <a:xfrm>
            <a:off x="9577489" y="5194565"/>
            <a:ext cx="169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Palatino Linotype" panose="02040502050505030304" pitchFamily="18" charset="0"/>
              </a:rPr>
              <a:t>PID-Regler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D056B16-9967-F441-9E06-D4BECA64D781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31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061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5E94A-B22A-3F97-CED9-F0575F991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88F714-C9A7-A8C6-01E6-845D2D967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5. Evaluation der Ergebnisse – F4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A2EDC8-8BCB-FCAF-F0B7-FB51FB51D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8492"/>
            <a:ext cx="10515600" cy="75791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de-DE" sz="2000" dirty="0">
                <a:latin typeface="Palatino Linotype" panose="02040502050505030304" pitchFamily="18" charset="0"/>
              </a:rPr>
              <a:t>Kann ein PID-Regler die Steuerungsgenauigkeit (insbesondere die Streckengenauigkeit) verbessern?</a:t>
            </a:r>
          </a:p>
          <a:p>
            <a:pPr marL="0" indent="0">
              <a:buNone/>
            </a:pPr>
            <a:endParaRPr lang="de-DE" sz="2000" dirty="0">
              <a:latin typeface="Palatino Linotype" panose="02040502050505030304" pitchFamily="18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8E1BAC-7679-0E1D-90DD-6DF66FC6ED45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32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441E94D-ECD6-D5CC-B885-D660AB187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5999" y="2902015"/>
            <a:ext cx="5274647" cy="395598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DD1CDA4-07AC-3368-EBAD-35A830E9EC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2902015"/>
            <a:ext cx="5257800" cy="394335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02A4F27C-E68B-32D3-EEBF-3110C614F383}"/>
              </a:ext>
            </a:extLst>
          </p:cNvPr>
          <p:cNvSpPr txBox="1"/>
          <p:nvPr/>
        </p:nvSpPr>
        <p:spPr>
          <a:xfrm>
            <a:off x="2618714" y="2566214"/>
            <a:ext cx="1696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Palatino Linotype" panose="02040502050505030304" pitchFamily="18" charset="0"/>
              </a:rPr>
              <a:t>Gerade fahren: Motorbasiert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F9DBF22-5DA1-ACD4-7CB3-738DE330F128}"/>
              </a:ext>
            </a:extLst>
          </p:cNvPr>
          <p:cNvSpPr txBox="1"/>
          <p:nvPr/>
        </p:nvSpPr>
        <p:spPr>
          <a:xfrm>
            <a:off x="7876514" y="2566213"/>
            <a:ext cx="1696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Palatino Linotype" panose="02040502050505030304" pitchFamily="18" charset="0"/>
              </a:rPr>
              <a:t>Gerade fahren: PID-Regler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1F09EAAF-EBB3-1C21-A702-98E4C046F693}"/>
              </a:ext>
            </a:extLst>
          </p:cNvPr>
          <p:cNvCxnSpPr/>
          <p:nvPr/>
        </p:nvCxnSpPr>
        <p:spPr>
          <a:xfrm flipV="1">
            <a:off x="1684867" y="3699933"/>
            <a:ext cx="3674533" cy="2370667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937A6E5D-9D64-60C1-B125-683DC06A9863}"/>
              </a:ext>
            </a:extLst>
          </p:cNvPr>
          <p:cNvCxnSpPr>
            <a:cxnSpLocks/>
          </p:cNvCxnSpPr>
          <p:nvPr/>
        </p:nvCxnSpPr>
        <p:spPr>
          <a:xfrm flipV="1">
            <a:off x="6942667" y="3979333"/>
            <a:ext cx="3708400" cy="1837267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8037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9F952-D2F9-2B1C-64BA-CAE058588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5E7EC1-4AA4-77EE-5A6C-96BEEE34C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6. Zusammenfassung – Forschungsfragen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8A48FF-A074-7C3E-3B5F-61284001D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de-DE" sz="2800" dirty="0">
                <a:latin typeface="Palatino Linotype" panose="02040502050505030304" pitchFamily="18" charset="0"/>
              </a:rPr>
              <a:t>Fahrgenauigkeit mit IMU verbessert?</a:t>
            </a:r>
            <a:endParaRPr lang="de-DE" dirty="0">
              <a:latin typeface="Palatino Linotype" panose="02040502050505030304" pitchFamily="18" charset="0"/>
            </a:endParaRPr>
          </a:p>
          <a:p>
            <a:pPr marL="457200" lvl="1" indent="0">
              <a:buNone/>
            </a:pPr>
            <a:r>
              <a:rPr lang="de-DE" dirty="0">
                <a:highlight>
                  <a:srgbClr val="00FF00"/>
                </a:highlight>
                <a:latin typeface="Palatino Linotype" panose="02040502050505030304" pitchFamily="18" charset="0"/>
                <a:sym typeface="Wingdings" panose="05000000000000000000" pitchFamily="2" charset="2"/>
              </a:rPr>
              <a:t> Kurvengenauigkeit steigt</a:t>
            </a:r>
            <a:endParaRPr lang="de-DE" dirty="0">
              <a:highlight>
                <a:srgbClr val="00FF00"/>
              </a:highlight>
              <a:latin typeface="Palatino Linotype" panose="02040502050505030304" pitchFamily="18" charset="0"/>
            </a:endParaRPr>
          </a:p>
          <a:p>
            <a:pPr marL="514350" indent="-514350">
              <a:buAutoNum type="arabicPeriod"/>
            </a:pPr>
            <a:r>
              <a:rPr lang="de-DE" dirty="0">
                <a:latin typeface="Palatino Linotype" panose="02040502050505030304" pitchFamily="18" charset="0"/>
              </a:rPr>
              <a:t>Fehler in den IMU-Daten und Minimierungsstrategien? </a:t>
            </a:r>
          </a:p>
          <a:p>
            <a:pPr marL="457200" lvl="1" indent="0">
              <a:buNone/>
            </a:pPr>
            <a:r>
              <a:rPr lang="de-DE" dirty="0">
                <a:highlight>
                  <a:srgbClr val="00FF00"/>
                </a:highlight>
                <a:latin typeface="Palatino Linotype" panose="02040502050505030304" pitchFamily="18" charset="0"/>
                <a:sym typeface="Wingdings" panose="05000000000000000000" pitchFamily="2" charset="2"/>
              </a:rPr>
              <a:t> Offset gefunden und entfernt, Rauschen vorhanden aber unkritisch</a:t>
            </a:r>
            <a:endParaRPr lang="de-DE" dirty="0">
              <a:highlight>
                <a:srgbClr val="00FF00"/>
              </a:highlight>
              <a:latin typeface="Palatino Linotype" panose="02040502050505030304" pitchFamily="18" charset="0"/>
            </a:endParaRPr>
          </a:p>
          <a:p>
            <a:pPr marL="514350" indent="-514350">
              <a:buAutoNum type="arabicPeriod"/>
            </a:pPr>
            <a:r>
              <a:rPr lang="de-DE" dirty="0" err="1">
                <a:latin typeface="Palatino Linotype" panose="02040502050505030304" pitchFamily="18" charset="0"/>
              </a:rPr>
              <a:t>Madgwick</a:t>
            </a:r>
            <a:r>
              <a:rPr lang="de-DE" dirty="0">
                <a:latin typeface="Palatino Linotype" panose="02040502050505030304" pitchFamily="18" charset="0"/>
              </a:rPr>
              <a:t>-Filter </a:t>
            </a:r>
            <a:r>
              <a:rPr lang="de-DE" dirty="0" err="1">
                <a:latin typeface="Palatino Linotype" panose="02040502050505030304" pitchFamily="18" charset="0"/>
              </a:rPr>
              <a:t>vs</a:t>
            </a:r>
            <a:r>
              <a:rPr lang="de-DE" dirty="0">
                <a:latin typeface="Palatino Linotype" panose="02040502050505030304" pitchFamily="18" charset="0"/>
              </a:rPr>
              <a:t> Numerische Integration: Höhere Kurvengenauigkeit als Numerische Integration? Fahrtzeit?</a:t>
            </a:r>
          </a:p>
          <a:p>
            <a:pPr marL="457200" lvl="1" indent="0">
              <a:buNone/>
            </a:pPr>
            <a:r>
              <a:rPr lang="de-DE" dirty="0">
                <a:highlight>
                  <a:srgbClr val="00FF00"/>
                </a:highlight>
                <a:latin typeface="Palatino Linotype" panose="02040502050505030304" pitchFamily="18" charset="0"/>
                <a:sym typeface="Wingdings" panose="05000000000000000000" pitchFamily="2" charset="2"/>
              </a:rPr>
              <a:t> Ja! höhere Kurvengenauigkeit erreicht. Nein, Fahrtzeit ist ähnlich.</a:t>
            </a:r>
            <a:endParaRPr lang="de-DE" dirty="0">
              <a:highlight>
                <a:srgbClr val="00FF00"/>
              </a:highlight>
              <a:latin typeface="Palatino Linotype" panose="02040502050505030304" pitchFamily="18" charset="0"/>
            </a:endParaRPr>
          </a:p>
          <a:p>
            <a:pPr marL="514350" indent="-514350">
              <a:buAutoNum type="arabicPeriod"/>
            </a:pPr>
            <a:r>
              <a:rPr lang="de-DE" dirty="0">
                <a:latin typeface="Palatino Linotype" panose="02040502050505030304" pitchFamily="18" charset="0"/>
              </a:rPr>
              <a:t>Steuerungsgenauigkeit mit PID-Regler verbessert?</a:t>
            </a:r>
          </a:p>
          <a:p>
            <a:pPr marL="457200" lvl="1" indent="0">
              <a:buNone/>
            </a:pPr>
            <a:r>
              <a:rPr lang="de-DE" dirty="0">
                <a:highlight>
                  <a:srgbClr val="FFFF00"/>
                </a:highlight>
                <a:latin typeface="Palatino Linotype" panose="02040502050505030304" pitchFamily="18" charset="0"/>
                <a:sym typeface="Wingdings" panose="05000000000000000000" pitchFamily="2" charset="2"/>
              </a:rPr>
              <a:t> Möglicherweise, aber nicht innerhalb dieser Untersuchung.</a:t>
            </a:r>
            <a:endParaRPr lang="de-DE" dirty="0">
              <a:highlight>
                <a:srgbClr val="FFFF00"/>
              </a:highlight>
              <a:latin typeface="Palatino Linotype" panose="02040502050505030304" pitchFamily="18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1F099B6-0B82-38F2-69FB-917BA29FD0FB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33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36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90C3C-03AD-6C1D-2C7C-39BBBFFD1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EEC2C2-04E0-F470-6047-D32900D3F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7. Untersuchungen in der Zukunft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EEA76E-58C8-F053-CB37-67E3346B5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Palatino Linotype" panose="02040502050505030304" pitchFamily="18" charset="0"/>
              </a:rPr>
              <a:t>Numerische Integration testen für die Strecken</a:t>
            </a:r>
          </a:p>
          <a:p>
            <a:r>
              <a:rPr lang="de-DE" dirty="0">
                <a:latin typeface="Palatino Linotype" panose="02040502050505030304" pitchFamily="18" charset="0"/>
              </a:rPr>
              <a:t>Drift könnte durch GPS/Magnetometer zusätzlich in IMU gesenkt werden</a:t>
            </a:r>
          </a:p>
          <a:p>
            <a:r>
              <a:rPr lang="de-DE" dirty="0">
                <a:latin typeface="Palatino Linotype" panose="02040502050505030304" pitchFamily="18" charset="0"/>
              </a:rPr>
              <a:t>PID: Tuning der Parameter verbessern, möglicherweise bessere Verfahren zur Driftminimierung</a:t>
            </a:r>
          </a:p>
          <a:p>
            <a:endParaRPr lang="de-DE" dirty="0">
              <a:latin typeface="Palatino Linotype" panose="02040502050505030304" pitchFamily="18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62C5ADA-43E1-C637-F408-6628E44D8D03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34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5182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50A5C-A582-75B4-51CC-8A691CAF5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E091A8-961C-E257-331C-CE4B331A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Zeit für Ihre Fragen!</a:t>
            </a:r>
          </a:p>
        </p:txBody>
      </p:sp>
    </p:spTree>
    <p:extLst>
      <p:ext uri="{BB962C8B-B14F-4D97-AF65-F5344CB8AC3E}">
        <p14:creationId xmlns:p14="http://schemas.microsoft.com/office/powerpoint/2010/main" val="38086397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D912E1-DC7D-A061-3BDF-3E281B142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5757A1-4F66-C84F-3EBF-B640FD43F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7. Evaluation der Ergebnisse – F2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1EAFC8-FAE7-E92B-0A33-F364E2CB4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5009"/>
            <a:ext cx="10790208" cy="636319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de-DE" sz="2000" dirty="0">
                <a:latin typeface="Palatino Linotype" panose="02040502050505030304" pitchFamily="18" charset="0"/>
              </a:rPr>
              <a:t>Welche Fehler gibt es in den IMU-Daten und welche entsprechenden  Minimierungsstrategien werden genutzt?</a:t>
            </a: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E40699-DE1A-1109-23C0-D2EE47E4E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3408" y="1943156"/>
            <a:ext cx="5569837" cy="477529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0515DB18-9578-F923-FBBB-77EC8EB4266E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36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8058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D7A533B-4456-13FF-BE42-945B5F2A1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F55825-88FD-779E-A6EE-3977F220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7. Evaluation der Ergebnisse – F2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8A91AA-CFFC-6363-DFF0-51C12F391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5009"/>
            <a:ext cx="10790208" cy="636319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de-DE" sz="2000" dirty="0">
                <a:latin typeface="Palatino Linotype" panose="02040502050505030304" pitchFamily="18" charset="0"/>
              </a:rPr>
              <a:t>Welche Fehler gibt es in den IMU-Daten und welche entsprechenden  Minimierungsstrategien werden genutzt?</a:t>
            </a: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2B493C2-8C86-84FA-AA49-387FC8045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238754" y="1943156"/>
            <a:ext cx="5569837" cy="477529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FA642E-7A0E-AF47-D771-3E9861F7D6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83408" y="1943156"/>
            <a:ext cx="5569837" cy="477529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F2878BC-9E70-CE03-346A-4632E2511BDD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37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644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24B423A-EFA4-A87B-A7A3-4A7267B6C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38400" y="685800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847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7F150F4-23CE-85D2-44C8-51E8236CA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490BA4-9485-62DF-89B0-8C450CA47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5. 2. </a:t>
            </a:r>
            <a:r>
              <a:rPr lang="de-DE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Madgwick</a:t>
            </a: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-Filter – Funktionsweise 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F0E3E04-F363-DDB9-16AE-60D08A7CE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Palatino Linotype" panose="02040502050505030304" pitchFamily="18" charset="0"/>
              </a:rPr>
              <a:t>Quaternionen als stabile Darstellung von Rotationen</a:t>
            </a: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kein </a:t>
            </a:r>
            <a:r>
              <a:rPr lang="de-DE" dirty="0" err="1">
                <a:latin typeface="Palatino Linotype" panose="02040502050505030304" pitchFamily="18" charset="0"/>
              </a:rPr>
              <a:t>Gimbal</a:t>
            </a:r>
            <a:r>
              <a:rPr lang="de-DE" dirty="0">
                <a:latin typeface="Palatino Linotype" panose="02040502050505030304" pitchFamily="18" charset="0"/>
              </a:rPr>
              <a:t> Lock, numerisch stabil</a:t>
            </a: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Vierdimensionale Darstellung: q = w + xi + </a:t>
            </a:r>
            <a:r>
              <a:rPr lang="de-DE" dirty="0" err="1">
                <a:latin typeface="Palatino Linotype" panose="02040502050505030304" pitchFamily="18" charset="0"/>
              </a:rPr>
              <a:t>yj</a:t>
            </a:r>
            <a:r>
              <a:rPr lang="de-DE" dirty="0">
                <a:latin typeface="Palatino Linotype" panose="02040502050505030304" pitchFamily="18" charset="0"/>
              </a:rPr>
              <a:t> + </a:t>
            </a:r>
            <a:r>
              <a:rPr lang="de-DE" dirty="0" err="1">
                <a:latin typeface="Palatino Linotype" panose="02040502050505030304" pitchFamily="18" charset="0"/>
              </a:rPr>
              <a:t>zk</a:t>
            </a:r>
            <a:endParaRPr lang="de-DE" dirty="0">
              <a:latin typeface="Palatino Linotype" panose="02040502050505030304" pitchFamily="18" charset="0"/>
            </a:endParaRPr>
          </a:p>
          <a:p>
            <a:r>
              <a:rPr lang="de-DE" dirty="0">
                <a:latin typeface="Palatino Linotype" panose="02040502050505030304" pitchFamily="18" charset="0"/>
              </a:rPr>
              <a:t>Fehlerkorrektur durch </a:t>
            </a:r>
            <a:r>
              <a:rPr lang="de-DE" dirty="0" err="1">
                <a:latin typeface="Palatino Linotype" panose="02040502050505030304" pitchFamily="18" charset="0"/>
              </a:rPr>
              <a:t>Gradientenabstieg</a:t>
            </a:r>
            <a:endParaRPr lang="de-DE" dirty="0">
              <a:latin typeface="Palatino Linotype" panose="02040502050505030304" pitchFamily="18" charset="0"/>
            </a:endParaRP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Minimierung der Differenz zwischen Sensordaten &amp; geschätzter Orientierung</a:t>
            </a: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Ohne Magnetometer: Fehlerfunktion basiert ausschließlich auf Gravitationsrichtung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866B8AF-7B71-784C-1485-A98640FE59EA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39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413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B408C-B643-0DFA-FF34-2899A3788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40609B-2A60-329E-92C9-5E8603124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Fahrplan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9FBE41-EA0E-2CD9-C5D5-4EECA8991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Problemstellung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latin typeface="Palatino Linotype" panose="02040502050505030304" pitchFamily="18" charset="0"/>
              </a:rPr>
              <a:t>Forschungsfragen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latin typeface="Palatino Linotype" panose="02040502050505030304" pitchFamily="18" charset="0"/>
              </a:rPr>
              <a:t>Ist-Zustand: Motorbasierte Fahrweise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latin typeface="Palatino Linotype" panose="02040502050505030304" pitchFamily="18" charset="0"/>
              </a:rPr>
              <a:t>IMU-basierte Steuerungsverfahren</a:t>
            </a:r>
          </a:p>
          <a:p>
            <a:pPr marL="971550" lvl="1" indent="-514350">
              <a:buFont typeface="+mj-lt"/>
              <a:buAutoNum type="alphaLcParenR"/>
            </a:pPr>
            <a:r>
              <a:rPr lang="de-DE" dirty="0">
                <a:latin typeface="Palatino Linotype" panose="02040502050505030304" pitchFamily="18" charset="0"/>
              </a:rPr>
              <a:t>IMU-Fehlerbehandlung</a:t>
            </a:r>
          </a:p>
          <a:p>
            <a:pPr marL="971550" lvl="1" indent="-514350">
              <a:buFont typeface="+mj-lt"/>
              <a:buAutoNum type="alphaLcParenR"/>
            </a:pPr>
            <a:r>
              <a:rPr lang="de-DE" dirty="0">
                <a:latin typeface="Palatino Linotype" panose="02040502050505030304" pitchFamily="18" charset="0"/>
              </a:rPr>
              <a:t>Versuchsaufbau</a:t>
            </a:r>
          </a:p>
          <a:p>
            <a:pPr marL="971550" lvl="1" indent="-514350">
              <a:buFont typeface="+mj-lt"/>
              <a:buAutoNum type="alphaLcParenR"/>
            </a:pPr>
            <a:r>
              <a:rPr lang="de-DE" dirty="0">
                <a:latin typeface="Palatino Linotype" panose="02040502050505030304" pitchFamily="18" charset="0"/>
              </a:rPr>
              <a:t>IMU-basierte Steuerungsverfahren</a:t>
            </a:r>
          </a:p>
          <a:p>
            <a:pPr marL="1428750" lvl="2" indent="-514350">
              <a:buFont typeface="+mj-lt"/>
              <a:buAutoNum type="romanLcPeriod"/>
            </a:pPr>
            <a:r>
              <a:rPr lang="de-DE" dirty="0">
                <a:latin typeface="Palatino Linotype" panose="02040502050505030304" pitchFamily="18" charset="0"/>
              </a:rPr>
              <a:t>Numerische Integration </a:t>
            </a:r>
          </a:p>
          <a:p>
            <a:pPr marL="1428750" lvl="2" indent="-514350">
              <a:buFont typeface="+mj-lt"/>
              <a:buAutoNum type="romanLcPeriod"/>
            </a:pPr>
            <a:r>
              <a:rPr lang="de-DE" dirty="0" err="1">
                <a:latin typeface="Palatino Linotype" panose="02040502050505030304" pitchFamily="18" charset="0"/>
              </a:rPr>
              <a:t>Madgwick</a:t>
            </a:r>
            <a:r>
              <a:rPr lang="de-DE" dirty="0">
                <a:latin typeface="Palatino Linotype" panose="02040502050505030304" pitchFamily="18" charset="0"/>
              </a:rPr>
              <a:t>-Filter</a:t>
            </a:r>
          </a:p>
          <a:p>
            <a:pPr marL="1428750" lvl="2" indent="-514350">
              <a:buFont typeface="+mj-lt"/>
              <a:buAutoNum type="romanLcPeriod"/>
            </a:pPr>
            <a:r>
              <a:rPr lang="de-DE" dirty="0">
                <a:latin typeface="Palatino Linotype" panose="02040502050505030304" pitchFamily="18" charset="0"/>
              </a:rPr>
              <a:t>PID-Regler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5"/>
            </a:pPr>
            <a:r>
              <a:rPr lang="de-DE" sz="2800" dirty="0">
                <a:latin typeface="Palatino Linotype" panose="02040502050505030304" pitchFamily="18" charset="0"/>
              </a:rPr>
              <a:t>Evaluation der Ergebnisse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5"/>
            </a:pPr>
            <a:r>
              <a:rPr lang="de-DE" sz="2800" dirty="0">
                <a:latin typeface="Palatino Linotype" panose="02040502050505030304" pitchFamily="18" charset="0"/>
              </a:rPr>
              <a:t>Zusammenfassung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5"/>
            </a:pPr>
            <a:r>
              <a:rPr lang="de-DE" sz="2800" dirty="0">
                <a:latin typeface="Palatino Linotype" panose="02040502050505030304" pitchFamily="18" charset="0"/>
              </a:rPr>
              <a:t>Untersuchungen in der Zukunft</a:t>
            </a:r>
          </a:p>
          <a:p>
            <a:pPr marL="971550" lvl="1" indent="-514350">
              <a:buAutoNum type="arabicPeriod" startAt="7"/>
            </a:pPr>
            <a:endParaRPr lang="de-DE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9163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FA62009-852B-CF7F-C8EF-1D37323B8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0BB477-893F-0C44-9490-1C8841A8C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5. 3. PID-Regler – Funktionsweise </a:t>
            </a:r>
          </a:p>
        </p:txBody>
      </p:sp>
      <p:pic>
        <p:nvPicPr>
          <p:cNvPr id="10" name="Inhaltsplatzhalter 9" descr="Ein Bild, das Text, Diagramm, Reihe, Schrift enthält.&#10;&#10;KI-generierte Inhalte können fehlerhaft sein.">
            <a:extLst>
              <a:ext uri="{FF2B5EF4-FFF2-40B4-BE49-F238E27FC236}">
                <a16:creationId xmlns:a16="http://schemas.microsoft.com/office/drawing/2014/main" id="{B1AAE596-4F20-1CE7-6FA4-C10D0F5BA7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137" y="1690688"/>
            <a:ext cx="6273581" cy="3811421"/>
          </a:xfrm>
        </p:spPr>
      </p:pic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C004132D-9074-A9D8-1B79-5B61B48358A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dirty="0">
                <a:latin typeface="Palatino Linotype" panose="02040502050505030304" pitchFamily="18" charset="0"/>
              </a:rPr>
              <a:t>e(t) = w(t) − x(t)</a:t>
            </a:r>
          </a:p>
          <a:p>
            <a:pPr marL="0" indent="0">
              <a:buNone/>
            </a:pPr>
            <a:r>
              <a:rPr lang="de-DE" sz="2200" dirty="0">
                <a:latin typeface="Palatino Linotype" panose="02040502050505030304" pitchFamily="18" charset="0"/>
              </a:rPr>
              <a:t>Regelabweichung = Sollwert - Istwert</a:t>
            </a:r>
          </a:p>
          <a:p>
            <a:pPr marL="0" indent="0">
              <a:buNone/>
            </a:pPr>
            <a:endParaRPr lang="de-DE" sz="2200" dirty="0">
              <a:latin typeface="Palatino Linotype" panose="02040502050505030304" pitchFamily="18" charset="0"/>
            </a:endParaRP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65220590-18E2-C8AD-99B9-36CCD6519E8B}"/>
              </a:ext>
            </a:extLst>
          </p:cNvPr>
          <p:cNvSpPr/>
          <p:nvPr/>
        </p:nvSpPr>
        <p:spPr>
          <a:xfrm>
            <a:off x="6578930" y="2458191"/>
            <a:ext cx="2731325" cy="28500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83CF94C-BCD3-568C-FFDB-450B8997C343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40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769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2612D81-C573-B7CD-29A8-EEF340D47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CF3EC9-1518-B6E2-EC4E-023422D2A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7. Evaluation der Ergebnisse – F1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3B2481-C373-AE99-63B8-146015FEF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02770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de-DE" sz="2000" dirty="0">
                <a:latin typeface="Palatino Linotype" panose="02040502050505030304" pitchFamily="18" charset="0"/>
              </a:rPr>
              <a:t>Wie lässt sich die Fahrgenauigkeit von </a:t>
            </a:r>
            <a:r>
              <a:rPr lang="de-DE" sz="2000" dirty="0" err="1">
                <a:latin typeface="Palatino Linotype" panose="02040502050505030304" pitchFamily="18" charset="0"/>
              </a:rPr>
              <a:t>Murmecha</a:t>
            </a:r>
            <a:r>
              <a:rPr lang="de-DE" sz="2000" dirty="0">
                <a:latin typeface="Palatino Linotype" panose="02040502050505030304" pitchFamily="18" charset="0"/>
              </a:rPr>
              <a:t> verbessern, wenn man IMU-Daten statt nur die Motorsteuerung nutzt?</a:t>
            </a:r>
            <a:endParaRPr lang="de-DE" dirty="0">
              <a:latin typeface="Palatino Linotype" panose="02040502050505030304" pitchFamily="18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C0744A9-C5F0-6725-6F89-A8593BBF712B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41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Folienzoom 7">
                <a:extLst>
                  <a:ext uri="{FF2B5EF4-FFF2-40B4-BE49-F238E27FC236}">
                    <a16:creationId xmlns:a16="http://schemas.microsoft.com/office/drawing/2014/main" id="{8194722A-2487-8435-AFC8-3F79EE2452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33702104"/>
                  </p:ext>
                </p:extLst>
              </p:nvPr>
            </p:nvGraphicFramePr>
            <p:xfrm>
              <a:off x="96798" y="2916195"/>
              <a:ext cx="4629844" cy="2604287"/>
            </p:xfrm>
            <a:graphic>
              <a:graphicData uri="http://schemas.microsoft.com/office/powerpoint/2016/slidezoom">
                <pslz:sldZm>
                  <pslz:sldZmObj sldId="294" cId="2851240541">
                    <pslz:zmPr id="{11DE8C6D-3227-4E2F-B9B5-2FE2787FF09F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629844" cy="2604287"/>
                        </a:xfrm>
                        <a:prstGeom prst="rect">
                          <a:avLst/>
                        </a:prstGeom>
                        <a:ln w="3175">
                          <a:solidFill>
                            <a:schemeClr val="bg1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Folienzoom 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8194722A-2487-8435-AFC8-3F79EE2452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798" y="2916195"/>
                <a:ext cx="4629844" cy="2604287"/>
              </a:xfrm>
              <a:prstGeom prst="rect">
                <a:avLst/>
              </a:prstGeom>
              <a:ln w="3175">
                <a:solidFill>
                  <a:schemeClr val="bg1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Folienzoom 13">
                <a:extLst>
                  <a:ext uri="{FF2B5EF4-FFF2-40B4-BE49-F238E27FC236}">
                    <a16:creationId xmlns:a16="http://schemas.microsoft.com/office/drawing/2014/main" id="{5350B43A-D328-DA55-6C03-1F203BEE4D7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32875572"/>
                  </p:ext>
                </p:extLst>
              </p:nvPr>
            </p:nvGraphicFramePr>
            <p:xfrm>
              <a:off x="3781078" y="2916194"/>
              <a:ext cx="4629844" cy="2604287"/>
            </p:xfrm>
            <a:graphic>
              <a:graphicData uri="http://schemas.microsoft.com/office/powerpoint/2016/slidezoom">
                <pslz:sldZm>
                  <pslz:sldZmObj sldId="297" cId="111364560">
                    <pslz:zmPr id="{DC19EC4B-F09D-411E-B0CF-468707E7EE3C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629844" cy="2604287"/>
                        </a:xfrm>
                        <a:prstGeom prst="rect">
                          <a:avLst/>
                        </a:prstGeom>
                        <a:ln w="3175">
                          <a:solidFill>
                            <a:schemeClr val="bg1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Folienzoom 1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5350B43A-D328-DA55-6C03-1F203BEE4D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81078" y="2916194"/>
                <a:ext cx="4629844" cy="2604287"/>
              </a:xfrm>
              <a:prstGeom prst="rect">
                <a:avLst/>
              </a:prstGeom>
              <a:ln w="3175">
                <a:solidFill>
                  <a:schemeClr val="bg1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Folienzoom 15">
                <a:extLst>
                  <a:ext uri="{FF2B5EF4-FFF2-40B4-BE49-F238E27FC236}">
                    <a16:creationId xmlns:a16="http://schemas.microsoft.com/office/drawing/2014/main" id="{7E884D8A-B8BF-5A3C-B51E-8176F43E28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2697706"/>
                  </p:ext>
                </p:extLst>
              </p:nvPr>
            </p:nvGraphicFramePr>
            <p:xfrm>
              <a:off x="7670375" y="2916193"/>
              <a:ext cx="4629844" cy="2604287"/>
            </p:xfrm>
            <a:graphic>
              <a:graphicData uri="http://schemas.microsoft.com/office/powerpoint/2016/slidezoom">
                <pslz:sldZm>
                  <pslz:sldZmObj sldId="298" cId="2529269161">
                    <pslz:zmPr id="{B26F322A-4378-4289-993B-EA2FF7F0C289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629844" cy="2604287"/>
                        </a:xfrm>
                        <a:prstGeom prst="rect">
                          <a:avLst/>
                        </a:prstGeom>
                        <a:ln w="3175">
                          <a:solidFill>
                            <a:schemeClr val="bg1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Folienzoom 15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7E884D8A-B8BF-5A3C-B51E-8176F43E28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70375" y="2916193"/>
                <a:ext cx="4629844" cy="2604287"/>
              </a:xfrm>
              <a:prstGeom prst="rect">
                <a:avLst/>
              </a:prstGeom>
              <a:ln w="3175">
                <a:solidFill>
                  <a:schemeClr val="bg1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9853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00162F9-669F-4B4B-136E-780AE581A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2951" y="943968"/>
            <a:ext cx="7446097" cy="558457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8BB0D50-32D7-1EAF-8C07-415DB2315850}"/>
              </a:ext>
            </a:extLst>
          </p:cNvPr>
          <p:cNvSpPr txBox="1"/>
          <p:nvPr/>
        </p:nvSpPr>
        <p:spPr>
          <a:xfrm>
            <a:off x="3287412" y="759302"/>
            <a:ext cx="5617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latin typeface="Palatino Linotype" panose="02040502050505030304" pitchFamily="18" charset="0"/>
              </a:rPr>
              <a:t>Motorbasierte Fahrweise</a:t>
            </a:r>
          </a:p>
        </p:txBody>
      </p:sp>
    </p:spTree>
    <p:extLst>
      <p:ext uri="{BB962C8B-B14F-4D97-AF65-F5344CB8AC3E}">
        <p14:creationId xmlns:p14="http://schemas.microsoft.com/office/powerpoint/2010/main" val="28512405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4EC9B95-8084-52E9-032C-44B65B92D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27B51E6-17A2-0CA7-7C97-60C2A8A8C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372951" y="943969"/>
            <a:ext cx="7446097" cy="558457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82AADBF-0ACE-72EF-C39D-5A9D39CBA7A9}"/>
              </a:ext>
            </a:extLst>
          </p:cNvPr>
          <p:cNvSpPr txBox="1"/>
          <p:nvPr/>
        </p:nvSpPr>
        <p:spPr>
          <a:xfrm>
            <a:off x="3287412" y="759302"/>
            <a:ext cx="5617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latin typeface="Palatino Linotype" panose="02040502050505030304" pitchFamily="18" charset="0"/>
              </a:rPr>
              <a:t>Numerische Integration</a:t>
            </a:r>
          </a:p>
        </p:txBody>
      </p:sp>
    </p:spTree>
    <p:extLst>
      <p:ext uri="{BB962C8B-B14F-4D97-AF65-F5344CB8AC3E}">
        <p14:creationId xmlns:p14="http://schemas.microsoft.com/office/powerpoint/2010/main" val="1113645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3D3733D-62F5-694B-656B-FBBE437BE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382A1B3-E38F-CF93-ED6D-77E20D831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372951" y="943969"/>
            <a:ext cx="7446096" cy="558457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EA41511-A5EB-591D-2E65-C5EFBA06C424}"/>
              </a:ext>
            </a:extLst>
          </p:cNvPr>
          <p:cNvSpPr txBox="1"/>
          <p:nvPr/>
        </p:nvSpPr>
        <p:spPr>
          <a:xfrm>
            <a:off x="3287412" y="759302"/>
            <a:ext cx="5617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latin typeface="Palatino Linotype" panose="02040502050505030304" pitchFamily="18" charset="0"/>
              </a:rPr>
              <a:t>Madgwick</a:t>
            </a:r>
            <a:r>
              <a:rPr lang="de-DE" sz="3200" dirty="0">
                <a:latin typeface="Palatino Linotype" panose="02040502050505030304" pitchFamily="18" charset="0"/>
              </a:rPr>
              <a:t>-Filter</a:t>
            </a:r>
          </a:p>
        </p:txBody>
      </p:sp>
    </p:spTree>
    <p:extLst>
      <p:ext uri="{BB962C8B-B14F-4D97-AF65-F5344CB8AC3E}">
        <p14:creationId xmlns:p14="http://schemas.microsoft.com/office/powerpoint/2010/main" val="2529269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0B34A8F-682C-036D-515D-57F0C991E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17716F-41F3-21FC-DD03-F7DB0FAD1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Fahrplan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BC633B-4A0D-7BAC-B47F-429E6A3F4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Problemstellung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sz="2800" dirty="0">
                <a:latin typeface="Palatino Linotype" panose="02040502050505030304" pitchFamily="18" charset="0"/>
              </a:rPr>
              <a:t>Forschungsfragen</a:t>
            </a:r>
            <a:endParaRPr lang="de-DE" dirty="0">
              <a:solidFill>
                <a:schemeClr val="bg2">
                  <a:lumMod val="75000"/>
                </a:schemeClr>
              </a:solidFill>
              <a:latin typeface="Palatino Linotype" panose="02040502050505030304" pitchFamily="18" charset="0"/>
            </a:endParaRPr>
          </a:p>
          <a:p>
            <a:pPr marL="514350" indent="-514350"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Motorbasierte Fahrweise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IMU-Fehlerbehandlung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Versuchsaufbau</a:t>
            </a:r>
          </a:p>
          <a:p>
            <a:pPr marL="514350" indent="-514350"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IMU-basierte Steuerungsverfahren</a:t>
            </a:r>
          </a:p>
          <a:p>
            <a:pPr marL="971550" lvl="1" indent="-514350"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Numerische Integration </a:t>
            </a:r>
          </a:p>
          <a:p>
            <a:pPr marL="971550" lvl="1" indent="-514350">
              <a:buAutoNum type="arabicPeriod"/>
            </a:pPr>
            <a:r>
              <a:rPr lang="de-DE" dirty="0" err="1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Madgwick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-Filter</a:t>
            </a:r>
          </a:p>
          <a:p>
            <a:pPr marL="971550" lvl="1" indent="-514350"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PID-Regler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6"/>
            </a:pPr>
            <a:r>
              <a:rPr lang="de-DE" sz="2800" dirty="0">
                <a:latin typeface="Palatino Linotype" panose="02040502050505030304" pitchFamily="18" charset="0"/>
              </a:rPr>
              <a:t>Evaluation der Ergebnisse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6"/>
            </a:pPr>
            <a:r>
              <a:rPr lang="de-DE" sz="2800" dirty="0">
                <a:latin typeface="Palatino Linotype" panose="02040502050505030304" pitchFamily="18" charset="0"/>
              </a:rPr>
              <a:t>Zusammenfassung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6"/>
            </a:pPr>
            <a:r>
              <a:rPr lang="de-DE" sz="2800" dirty="0">
                <a:latin typeface="Palatino Linotype" panose="02040502050505030304" pitchFamily="18" charset="0"/>
              </a:rPr>
              <a:t>Untersuchungen in der Zukunft</a:t>
            </a:r>
          </a:p>
          <a:p>
            <a:pPr marL="971550" lvl="1" indent="-514350">
              <a:buAutoNum type="arabicPeriod" startAt="6"/>
            </a:pPr>
            <a:endParaRPr lang="de-DE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4029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C2BE6BC-A4E6-5B9E-AA87-CC8B2FD46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84B523-600D-47D4-EEC7-348D4F4B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Fahrplan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2E0B64-5991-CD44-CA64-05FE52D49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Problemstellung</a:t>
            </a:r>
          </a:p>
          <a:p>
            <a:pPr marL="514350" indent="-514350"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Motorbasierte Fahrweise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IMU-Fehlerbehandlung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Versuchsaufbau</a:t>
            </a:r>
          </a:p>
          <a:p>
            <a:pPr marL="514350" indent="-514350">
              <a:buAutoNum type="arabicPeriod"/>
            </a:pPr>
            <a:r>
              <a:rPr lang="de-DE" dirty="0">
                <a:latin typeface="Palatino Linotype" panose="02040502050505030304" pitchFamily="18" charset="0"/>
              </a:rPr>
              <a:t>IMU-basierte Steuerungsverfahren</a:t>
            </a:r>
          </a:p>
          <a:p>
            <a:pPr marL="971550" lvl="1" indent="-514350">
              <a:buAutoNum type="arabicPeriod"/>
            </a:pPr>
            <a:r>
              <a:rPr lang="de-DE" dirty="0">
                <a:latin typeface="Palatino Linotype" panose="02040502050505030304" pitchFamily="18" charset="0"/>
              </a:rPr>
              <a:t>Numerische Integration </a:t>
            </a:r>
          </a:p>
          <a:p>
            <a:pPr marL="971550" lvl="1" indent="-514350">
              <a:buAutoNum type="arabicPeriod"/>
            </a:pPr>
            <a:r>
              <a:rPr lang="de-DE" dirty="0" err="1">
                <a:latin typeface="Palatino Linotype" panose="02040502050505030304" pitchFamily="18" charset="0"/>
              </a:rPr>
              <a:t>Madgwick</a:t>
            </a:r>
            <a:r>
              <a:rPr lang="de-DE" dirty="0">
                <a:latin typeface="Palatino Linotype" panose="02040502050505030304" pitchFamily="18" charset="0"/>
              </a:rPr>
              <a:t>-Filter</a:t>
            </a:r>
          </a:p>
          <a:p>
            <a:pPr marL="971550" lvl="1" indent="-514350">
              <a:buAutoNum type="arabicPeriod"/>
            </a:pPr>
            <a:r>
              <a:rPr lang="de-DE" dirty="0">
                <a:latin typeface="Palatino Linotype" panose="02040502050505030304" pitchFamily="18" charset="0"/>
              </a:rPr>
              <a:t>PID-Regler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6"/>
            </a:pPr>
            <a:r>
              <a:rPr lang="de-DE" sz="2800" dirty="0">
                <a:latin typeface="Palatino Linotype" panose="02040502050505030304" pitchFamily="18" charset="0"/>
              </a:rPr>
              <a:t>Forschungsfragen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6"/>
            </a:pPr>
            <a:r>
              <a:rPr lang="de-DE" sz="2800" dirty="0">
                <a:latin typeface="Palatino Linotype" panose="02040502050505030304" pitchFamily="18" charset="0"/>
              </a:rPr>
              <a:t>Evaluation der Ergebnisse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6"/>
            </a:pPr>
            <a:r>
              <a:rPr lang="de-DE" sz="2800" dirty="0">
                <a:latin typeface="Palatino Linotype" panose="02040502050505030304" pitchFamily="18" charset="0"/>
              </a:rPr>
              <a:t>Zusammenfassung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6"/>
            </a:pPr>
            <a:r>
              <a:rPr lang="de-DE" sz="2800" dirty="0">
                <a:latin typeface="Palatino Linotype" panose="02040502050505030304" pitchFamily="18" charset="0"/>
              </a:rPr>
              <a:t>Untersuchungen in der Zukunft</a:t>
            </a:r>
          </a:p>
          <a:p>
            <a:pPr marL="971550" lvl="1" indent="-514350">
              <a:buAutoNum type="arabicPeriod" startAt="6"/>
            </a:pPr>
            <a:endParaRPr lang="de-DE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299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A06C4-BEB4-95F4-762D-E14F5EB07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2212CA-D42B-26F2-AFDE-5C6F0C8F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2. Forschungsfragen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9F8257-875C-0A58-48DE-9C4F3D35B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>
                <a:latin typeface="Palatino Linotype" panose="02040502050505030304" pitchFamily="18" charset="0"/>
              </a:rPr>
              <a:t>F1: 	Verbessert sich die </a:t>
            </a:r>
            <a:r>
              <a:rPr lang="de-DE" sz="2800" b="1" dirty="0">
                <a:latin typeface="Palatino Linotype" panose="02040502050505030304" pitchFamily="18" charset="0"/>
              </a:rPr>
              <a:t>Fahrgenauigkeit</a:t>
            </a:r>
            <a:r>
              <a:rPr lang="de-DE" sz="2800" dirty="0">
                <a:latin typeface="Palatino Linotype" panose="02040502050505030304" pitchFamily="18" charset="0"/>
              </a:rPr>
              <a:t> durch den Einsatz der 	IMU-Daten?</a:t>
            </a: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F2:	Welche </a:t>
            </a:r>
            <a:r>
              <a:rPr lang="de-DE" b="1" dirty="0">
                <a:latin typeface="Palatino Linotype" panose="02040502050505030304" pitchFamily="18" charset="0"/>
              </a:rPr>
              <a:t>Fehler</a:t>
            </a:r>
            <a:r>
              <a:rPr lang="de-DE" dirty="0">
                <a:latin typeface="Palatino Linotype" panose="02040502050505030304" pitchFamily="18" charset="0"/>
              </a:rPr>
              <a:t> gibt es in den IMU-Daten und wie wurde 	damit umgegangen? </a:t>
            </a: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F3:</a:t>
            </a:r>
            <a:r>
              <a:rPr lang="de-DE" b="1" dirty="0">
                <a:latin typeface="Palatino Linotype" panose="02040502050505030304" pitchFamily="18" charset="0"/>
              </a:rPr>
              <a:t>	</a:t>
            </a:r>
            <a:r>
              <a:rPr lang="de-DE" b="1" dirty="0" err="1">
                <a:latin typeface="Palatino Linotype" panose="02040502050505030304" pitchFamily="18" charset="0"/>
              </a:rPr>
              <a:t>Madgwick</a:t>
            </a:r>
            <a:r>
              <a:rPr lang="de-DE" b="1" dirty="0">
                <a:latin typeface="Palatino Linotype" panose="02040502050505030304" pitchFamily="18" charset="0"/>
              </a:rPr>
              <a:t>-Filter</a:t>
            </a:r>
            <a:r>
              <a:rPr lang="de-DE" dirty="0">
                <a:latin typeface="Palatino Linotype" panose="02040502050505030304" pitchFamily="18" charset="0"/>
              </a:rPr>
              <a:t>: </a:t>
            </a:r>
            <a:br>
              <a:rPr lang="de-DE" dirty="0">
                <a:latin typeface="Palatino Linotype" panose="02040502050505030304" pitchFamily="18" charset="0"/>
              </a:rPr>
            </a:br>
            <a:r>
              <a:rPr lang="de-DE" dirty="0">
                <a:latin typeface="Palatino Linotype" panose="02040502050505030304" pitchFamily="18" charset="0"/>
              </a:rPr>
              <a:t>	Höhere Kurvengenauigkeit als </a:t>
            </a:r>
            <a:r>
              <a:rPr lang="de-DE" b="1" dirty="0">
                <a:latin typeface="Palatino Linotype" panose="02040502050505030304" pitchFamily="18" charset="0"/>
              </a:rPr>
              <a:t>Numerische Integration</a:t>
            </a:r>
            <a:r>
              <a:rPr lang="de-DE" dirty="0">
                <a:latin typeface="Palatino Linotype" panose="02040502050505030304" pitchFamily="18" charset="0"/>
              </a:rPr>
              <a:t>? 	Verlängert der Filter-Einsatz die Fahrtzeit? </a:t>
            </a: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F4:</a:t>
            </a:r>
            <a:r>
              <a:rPr lang="de-DE" b="1" dirty="0">
                <a:latin typeface="Palatino Linotype" panose="02040502050505030304" pitchFamily="18" charset="0"/>
              </a:rPr>
              <a:t>	PID-Regler</a:t>
            </a:r>
            <a:r>
              <a:rPr lang="de-DE" dirty="0">
                <a:latin typeface="Palatino Linotype" panose="02040502050505030304" pitchFamily="18" charset="0"/>
              </a:rPr>
              <a:t>: Fahrgenauigkeit </a:t>
            </a:r>
            <a:br>
              <a:rPr lang="de-DE" dirty="0">
                <a:latin typeface="Palatino Linotype" panose="02040502050505030304" pitchFamily="18" charset="0"/>
              </a:rPr>
            </a:br>
            <a:r>
              <a:rPr lang="de-DE" dirty="0">
                <a:latin typeface="Palatino Linotype" panose="02040502050505030304" pitchFamily="18" charset="0"/>
              </a:rPr>
              <a:t>	(insbesondere Streckengenauigkeit) verbessert?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0C9FC95-B160-20C7-B53A-BAAB2FCE4423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5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5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B86753A2-D2D5-B197-6D4E-23800987819D}"/>
              </a:ext>
            </a:extLst>
          </p:cNvPr>
          <p:cNvSpPr/>
          <p:nvPr/>
        </p:nvSpPr>
        <p:spPr>
          <a:xfrm>
            <a:off x="3028738" y="1002690"/>
            <a:ext cx="5475536" cy="5475536"/>
          </a:xfrm>
          <a:prstGeom prst="roundRect">
            <a:avLst/>
          </a:prstGeom>
          <a:noFill/>
          <a:ln>
            <a:solidFill>
              <a:srgbClr val="156082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1DA5485-4FB2-C675-2CC0-A0C9428567A9}"/>
              </a:ext>
            </a:extLst>
          </p:cNvPr>
          <p:cNvSpPr txBox="1"/>
          <p:nvPr/>
        </p:nvSpPr>
        <p:spPr>
          <a:xfrm>
            <a:off x="1631086" y="4659418"/>
            <a:ext cx="1059145" cy="92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Palatino Linotype" panose="02040502050505030304" pitchFamily="18" charset="0"/>
              </a:rPr>
              <a:t>0°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D4A37A4-9351-F98B-3B60-1DD22DCF2FB9}"/>
              </a:ext>
            </a:extLst>
          </p:cNvPr>
          <p:cNvSpPr/>
          <p:nvPr/>
        </p:nvSpPr>
        <p:spPr>
          <a:xfrm>
            <a:off x="2861080" y="1943501"/>
            <a:ext cx="348980" cy="3489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A60C0198-E928-0C84-920E-F258BB746992}"/>
              </a:ext>
            </a:extLst>
          </p:cNvPr>
          <p:cNvSpPr/>
          <p:nvPr/>
        </p:nvSpPr>
        <p:spPr>
          <a:xfrm>
            <a:off x="8337059" y="1943501"/>
            <a:ext cx="348980" cy="3489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B90267AA-31EA-4E93-A10A-5C8568B36338}"/>
              </a:ext>
            </a:extLst>
          </p:cNvPr>
          <p:cNvSpPr/>
          <p:nvPr/>
        </p:nvSpPr>
        <p:spPr>
          <a:xfrm>
            <a:off x="3898931" y="820578"/>
            <a:ext cx="348980" cy="3489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8363E8FB-3B24-267F-909B-7DEC602C1287}"/>
              </a:ext>
            </a:extLst>
          </p:cNvPr>
          <p:cNvSpPr/>
          <p:nvPr/>
        </p:nvSpPr>
        <p:spPr>
          <a:xfrm>
            <a:off x="7287448" y="833986"/>
            <a:ext cx="348980" cy="3489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66EE3688-3301-F6F4-FFF6-3C7DE9FB8CD9}"/>
              </a:ext>
            </a:extLst>
          </p:cNvPr>
          <p:cNvSpPr/>
          <p:nvPr/>
        </p:nvSpPr>
        <p:spPr>
          <a:xfrm>
            <a:off x="2861080" y="4971967"/>
            <a:ext cx="348980" cy="3489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999DE9D-0AE5-1EE0-5918-5E079F8641C9}"/>
              </a:ext>
            </a:extLst>
          </p:cNvPr>
          <p:cNvSpPr/>
          <p:nvPr/>
        </p:nvSpPr>
        <p:spPr>
          <a:xfrm>
            <a:off x="3898931" y="6303736"/>
            <a:ext cx="348980" cy="3489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DC759C52-2409-4744-AFB8-6FB7A0F16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261" y="1806341"/>
            <a:ext cx="1111307" cy="406421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C00D7624-7145-201A-066B-DBC72CE29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378" y="491363"/>
            <a:ext cx="920797" cy="438173"/>
          </a:xfrm>
          <a:prstGeom prst="rect">
            <a:avLst/>
          </a:prstGeom>
        </p:spPr>
      </p:pic>
      <p:sp>
        <p:nvSpPr>
          <p:cNvPr id="28" name="Geschweifte Klammer rechts 27">
            <a:extLst>
              <a:ext uri="{FF2B5EF4-FFF2-40B4-BE49-F238E27FC236}">
                <a16:creationId xmlns:a16="http://schemas.microsoft.com/office/drawing/2014/main" id="{073B5DA8-938A-5272-6471-8327FDE0C458}"/>
              </a:ext>
            </a:extLst>
          </p:cNvPr>
          <p:cNvSpPr/>
          <p:nvPr/>
        </p:nvSpPr>
        <p:spPr>
          <a:xfrm>
            <a:off x="8517549" y="2292481"/>
            <a:ext cx="573464" cy="498845"/>
          </a:xfrm>
          <a:prstGeom prst="righ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Geschweifte Klammer rechts 28">
            <a:extLst>
              <a:ext uri="{FF2B5EF4-FFF2-40B4-BE49-F238E27FC236}">
                <a16:creationId xmlns:a16="http://schemas.microsoft.com/office/drawing/2014/main" id="{AE4788E9-839B-55F9-4068-946289C4BE1A}"/>
              </a:ext>
            </a:extLst>
          </p:cNvPr>
          <p:cNvSpPr/>
          <p:nvPr/>
        </p:nvSpPr>
        <p:spPr>
          <a:xfrm rot="5400000">
            <a:off x="6746826" y="1032378"/>
            <a:ext cx="573464" cy="498845"/>
          </a:xfrm>
          <a:prstGeom prst="righ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978BAABC-BE20-590B-9969-B98D24CE1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446" y="1505965"/>
            <a:ext cx="1024223" cy="498845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ACD38A8B-BE09-A556-250A-7DDF6C015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1423" y="2340609"/>
            <a:ext cx="1111307" cy="41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81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980FBF-CC13-2A1F-FCE6-156338E6F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1E38B2-629B-501E-968A-0354F25EF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3. Ist-Zustand: Motorbasierte Fahrweise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7EC4F3E-F38A-D61A-2827-086048EE6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Fahrtzeit = Distanz / Radgeschwindigkeit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CEB7E92-4487-1D38-C636-566D0CA0AE1F}"/>
              </a:ext>
            </a:extLst>
          </p:cNvPr>
          <p:cNvSpPr txBox="1"/>
          <p:nvPr/>
        </p:nvSpPr>
        <p:spPr>
          <a:xfrm>
            <a:off x="11588582" y="134292"/>
            <a:ext cx="32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7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082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0777B-23D3-5952-CA5D-686568A4C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19E440-2488-AC21-F7B0-2C0DB3AC3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Fahrplan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C7AF38-8DF0-309F-2AFA-207489949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Problemstellung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Forschungsfragen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Ist-Zustand: Motorbasierte Fahrweise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latin typeface="Palatino Linotype" panose="02040502050505030304" pitchFamily="18" charset="0"/>
              </a:rPr>
              <a:t>IMU-basierte Steuerungsverfahren</a:t>
            </a:r>
          </a:p>
          <a:p>
            <a:pPr marL="971550" lvl="1" indent="-514350">
              <a:buFont typeface="+mj-lt"/>
              <a:buAutoNum type="alphaLcParenR"/>
            </a:pPr>
            <a:r>
              <a:rPr lang="de-DE" dirty="0">
                <a:latin typeface="Palatino Linotype" panose="02040502050505030304" pitchFamily="18" charset="0"/>
              </a:rPr>
              <a:t>IMU-Fehlerbehandlung</a:t>
            </a:r>
          </a:p>
          <a:p>
            <a:pPr marL="971550" lvl="1" indent="-514350">
              <a:buFont typeface="+mj-lt"/>
              <a:buAutoNum type="alphaLcParenR"/>
            </a:pPr>
            <a:r>
              <a:rPr lang="de-DE" dirty="0">
                <a:latin typeface="Palatino Linotype" panose="02040502050505030304" pitchFamily="18" charset="0"/>
              </a:rPr>
              <a:t>Versuchsaufbau</a:t>
            </a:r>
          </a:p>
          <a:p>
            <a:pPr marL="971550" lvl="1" indent="-514350">
              <a:buFont typeface="+mj-lt"/>
              <a:buAutoNum type="alphaLcParenR"/>
            </a:pPr>
            <a:r>
              <a:rPr lang="de-DE" dirty="0">
                <a:latin typeface="Palatino Linotype" panose="02040502050505030304" pitchFamily="18" charset="0"/>
              </a:rPr>
              <a:t>IMU-basierte Steuerungsverfahren</a:t>
            </a:r>
          </a:p>
          <a:p>
            <a:pPr marL="1428750" lvl="2" indent="-514350">
              <a:buFont typeface="+mj-lt"/>
              <a:buAutoNum type="romanLcPeriod"/>
            </a:pPr>
            <a:r>
              <a:rPr lang="de-DE" dirty="0">
                <a:latin typeface="Palatino Linotype" panose="02040502050505030304" pitchFamily="18" charset="0"/>
              </a:rPr>
              <a:t>Numerische Integration </a:t>
            </a:r>
          </a:p>
          <a:p>
            <a:pPr marL="1428750" lvl="2" indent="-514350">
              <a:buFont typeface="+mj-lt"/>
              <a:buAutoNum type="romanLcPeriod"/>
            </a:pPr>
            <a:r>
              <a:rPr lang="de-DE" dirty="0" err="1">
                <a:latin typeface="Palatino Linotype" panose="02040502050505030304" pitchFamily="18" charset="0"/>
              </a:rPr>
              <a:t>Madgwick</a:t>
            </a:r>
            <a:r>
              <a:rPr lang="de-DE" dirty="0">
                <a:latin typeface="Palatino Linotype" panose="02040502050505030304" pitchFamily="18" charset="0"/>
              </a:rPr>
              <a:t>-Filter</a:t>
            </a:r>
          </a:p>
          <a:p>
            <a:pPr marL="1428750" lvl="2" indent="-514350">
              <a:buFont typeface="+mj-lt"/>
              <a:buAutoNum type="romanLcPeriod"/>
            </a:pPr>
            <a:r>
              <a:rPr lang="de-DE" dirty="0">
                <a:latin typeface="Palatino Linotype" panose="02040502050505030304" pitchFamily="18" charset="0"/>
              </a:rPr>
              <a:t>PID-Regler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5"/>
            </a:pPr>
            <a:r>
              <a:rPr lang="de-DE" sz="2800" dirty="0">
                <a:latin typeface="Palatino Linotype" panose="02040502050505030304" pitchFamily="18" charset="0"/>
              </a:rPr>
              <a:t>Evaluation der Ergebnisse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5"/>
            </a:pPr>
            <a:r>
              <a:rPr lang="de-DE" sz="2800" dirty="0">
                <a:latin typeface="Palatino Linotype" panose="02040502050505030304" pitchFamily="18" charset="0"/>
              </a:rPr>
              <a:t>Zusammenfassung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5"/>
            </a:pPr>
            <a:r>
              <a:rPr lang="de-DE" sz="2800" dirty="0">
                <a:latin typeface="Palatino Linotype" panose="02040502050505030304" pitchFamily="18" charset="0"/>
              </a:rPr>
              <a:t>Untersuchungen in der Zukunft</a:t>
            </a:r>
          </a:p>
          <a:p>
            <a:pPr marL="971550" lvl="1" indent="-514350">
              <a:buAutoNum type="arabicPeriod" startAt="7"/>
            </a:pPr>
            <a:endParaRPr lang="de-DE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366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A1BD4-0073-FB3A-BC32-B28001DF9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385A37-0736-32E8-E3A4-0E91050E7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4. a) IMU-Fehlerbehandlung – </a:t>
            </a:r>
            <a:b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</a:b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Offset &amp; Drift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D184A9-EF3F-7A88-026D-2BE76BA33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Sensorfehler:</a:t>
            </a: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  <a:p>
            <a:r>
              <a:rPr lang="de-DE" u="sng" dirty="0">
                <a:latin typeface="Palatino Linotype" panose="02040502050505030304" pitchFamily="18" charset="0"/>
              </a:rPr>
              <a:t>Offset</a:t>
            </a:r>
            <a:r>
              <a:rPr lang="de-DE" dirty="0">
                <a:latin typeface="Palatino Linotype" panose="02040502050505030304" pitchFamily="18" charset="0"/>
              </a:rPr>
              <a:t>: konstante Verschiebung der Werte</a:t>
            </a:r>
          </a:p>
          <a:p>
            <a:r>
              <a:rPr lang="de-DE" u="sng" dirty="0">
                <a:latin typeface="Palatino Linotype" panose="02040502050505030304" pitchFamily="18" charset="0"/>
              </a:rPr>
              <a:t>Drift</a:t>
            </a:r>
            <a:r>
              <a:rPr lang="de-DE" dirty="0">
                <a:latin typeface="Palatino Linotype" panose="02040502050505030304" pitchFamily="18" charset="0"/>
              </a:rPr>
              <a:t>: sich ändernde Verschiebung der Werte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8E9ACA9-27B6-C722-E659-C2A4546ED5F6}"/>
              </a:ext>
            </a:extLst>
          </p:cNvPr>
          <p:cNvSpPr txBox="1"/>
          <p:nvPr/>
        </p:nvSpPr>
        <p:spPr>
          <a:xfrm>
            <a:off x="11588582" y="134292"/>
            <a:ext cx="32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9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186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2613</Words>
  <Application>Microsoft Office PowerPoint</Application>
  <PresentationFormat>Breitbild</PresentationFormat>
  <Paragraphs>503</Paragraphs>
  <Slides>46</Slides>
  <Notes>35</Notes>
  <HiddenSlides>12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46</vt:i4>
      </vt:variant>
    </vt:vector>
  </HeadingPairs>
  <TitlesOfParts>
    <vt:vector size="53" baseType="lpstr">
      <vt:lpstr>Aptos</vt:lpstr>
      <vt:lpstr>Aptos Display</vt:lpstr>
      <vt:lpstr>Arial</vt:lpstr>
      <vt:lpstr>Palatino Linotype</vt:lpstr>
      <vt:lpstr>Symbol</vt:lpstr>
      <vt:lpstr>Wingdings</vt:lpstr>
      <vt:lpstr>Office</vt:lpstr>
      <vt:lpstr>Optimierung der Fahrgenauigkeit von Murmecha:  Steuerung eines Low-Cost-Roboters  mittels Inertialdaten aus der IMU</vt:lpstr>
      <vt:lpstr>1. Problemstellung</vt:lpstr>
      <vt:lpstr>1. Problemstellung – Lösungsansatz </vt:lpstr>
      <vt:lpstr>Fahrplan</vt:lpstr>
      <vt:lpstr>2. Forschungsfragen</vt:lpstr>
      <vt:lpstr>PowerPoint-Präsentation</vt:lpstr>
      <vt:lpstr>3. Ist-Zustand: Motorbasierte Fahrweise</vt:lpstr>
      <vt:lpstr>Fahrplan</vt:lpstr>
      <vt:lpstr>4. a) IMU-Fehlerbehandlung –  Offset &amp; Drift</vt:lpstr>
      <vt:lpstr>4. a) IMU-Fehlerbehandlung –  weitere Fehler </vt:lpstr>
      <vt:lpstr>4. b) Versuchsaufbau</vt:lpstr>
      <vt:lpstr>4. b) Versuchsaufbau</vt:lpstr>
      <vt:lpstr>Fahrplan</vt:lpstr>
      <vt:lpstr>4. c) i. Numerische Integration über die Zeit</vt:lpstr>
      <vt:lpstr>4. c) ii. Madgwick-Filter – Funktionsweise </vt:lpstr>
      <vt:lpstr>4. c) ii. Madgwick-Filter</vt:lpstr>
      <vt:lpstr>4. c) iii. PID-Regler – Funktionsweise </vt:lpstr>
      <vt:lpstr>4. c) iii. PID-Regler – Funktionsweise </vt:lpstr>
      <vt:lpstr>4. c) iii. PID-Regler</vt:lpstr>
      <vt:lpstr>Fahrplan</vt:lpstr>
      <vt:lpstr>5. Evaluation der Ergebnisse – F1</vt:lpstr>
      <vt:lpstr>5. Evaluation der Ergebnisse – F1</vt:lpstr>
      <vt:lpstr>5. Evaluation der Ergebnisse – F2</vt:lpstr>
      <vt:lpstr>5. Evaluation der Ergebnisse – F2</vt:lpstr>
      <vt:lpstr>PowerPoint-Präsentation</vt:lpstr>
      <vt:lpstr>PowerPoint-Präsentation</vt:lpstr>
      <vt:lpstr>5. Evaluation der Ergebnisse – F2</vt:lpstr>
      <vt:lpstr>5. Evaluation der Ergebnisse – F3</vt:lpstr>
      <vt:lpstr>5. Evaluation der Ergebnisse – F3</vt:lpstr>
      <vt:lpstr>7. Evaluation der Ergebnisse – F4</vt:lpstr>
      <vt:lpstr>5. Evaluation der Ergebnisse – F4</vt:lpstr>
      <vt:lpstr>5. Evaluation der Ergebnisse – F4</vt:lpstr>
      <vt:lpstr>6. Zusammenfassung – Forschungsfragen</vt:lpstr>
      <vt:lpstr>7. Untersuchungen in der Zukunft</vt:lpstr>
      <vt:lpstr>Zeit für Ihre Fragen!</vt:lpstr>
      <vt:lpstr>7. Evaluation der Ergebnisse – F2</vt:lpstr>
      <vt:lpstr>7. Evaluation der Ergebnisse – F2</vt:lpstr>
      <vt:lpstr>PowerPoint-Präsentation</vt:lpstr>
      <vt:lpstr>5. 2. Madgwick-Filter – Funktionsweise </vt:lpstr>
      <vt:lpstr>5. 3. PID-Regler – Funktionsweise </vt:lpstr>
      <vt:lpstr>7. Evaluation der Ergebnisse – F1</vt:lpstr>
      <vt:lpstr>PowerPoint-Präsentation</vt:lpstr>
      <vt:lpstr>PowerPoint-Präsentation</vt:lpstr>
      <vt:lpstr>PowerPoint-Präsentation</vt:lpstr>
      <vt:lpstr>Fahrplan</vt:lpstr>
      <vt:lpstr>Fahrplan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Charlotte Strang</dc:creator>
  <cp:lastModifiedBy>Charlotte Strang</cp:lastModifiedBy>
  <cp:revision>35</cp:revision>
  <dcterms:created xsi:type="dcterms:W3CDTF">2025-03-12T15:00:48Z</dcterms:created>
  <dcterms:modified xsi:type="dcterms:W3CDTF">2025-03-22T23:04:01Z</dcterms:modified>
</cp:coreProperties>
</file>